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pc="-1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 spc="-1">
                <a:latin typeface="Times New Roman"/>
              </a:rPr>
              <a:t>&lt;en-tête&gt;</a:t>
            </a:r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 spc="-1">
                <a:latin typeface="Times New Roman"/>
              </a:rPr>
              <a:t>&lt;date/heure&gt;</a:t>
            </a:r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 spc="-1">
                <a:latin typeface="Times New Roman"/>
              </a:rPr>
              <a:t>&lt;pied de page&gt;</a:t>
            </a:r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0F2C3DF-7EFE-4B21-B51C-0B57A90EF12E}" type="slidenum">
              <a:rPr lang="fr-FR" sz="1400" spc="-1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ECFC9B-5462-46AB-8475-F433E7072FF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2AF78D1-C573-4AA0-905B-063A7B4A60BF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77E525B-1676-47F7-9076-83FC3B15FE1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FE59D6D-0515-4767-9312-9D21690EB93F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842760" y="5666040"/>
            <a:ext cx="842400" cy="566568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Modifiez le style du titre</a:t>
            </a:r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subTitle"/>
          </p:nvPr>
        </p:nvSpPr>
        <p:spPr>
          <a:xfrm>
            <a:off x="1506960" y="4050720"/>
            <a:ext cx="7766640" cy="109656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Modifiez le style des sous-titres du masque</a:t>
            </a:r>
            <a:endParaRPr/>
          </a:p>
        </p:txBody>
      </p:sp>
      <p:sp>
        <p:nvSpPr>
          <p:cNvPr id="22" name="PlaceHolder 2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09/04/2018</a:t>
            </a:r>
            <a:endParaRPr/>
          </a:p>
        </p:txBody>
      </p:sp>
      <p:sp>
        <p:nvSpPr>
          <p:cNvPr id="23" name="PlaceHolder 2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4" name="PlaceHolder 2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F3C9B95-A323-4CFF-8CDE-5E6F6862E96C}" type="slidenum">
              <a:rPr lang="fr-FR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&lt;numéro&gt;</a:t>
            </a:fld>
            <a:endParaRPr/>
          </a:p>
        </p:txBody>
      </p:sp>
      <p:sp>
        <p:nvSpPr>
          <p:cNvPr id="25" name="PlaceHolder 2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Trebuchet MS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400" spc="-1">
                <a:latin typeface="Trebuchet MS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200" spc="-1">
                <a:latin typeface="Trebuchet MS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200" spc="-1">
                <a:latin typeface="Trebuchet MS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Trebuchet MS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Trebuchet MS"/>
              </a:rPr>
              <a:t>Sixième niveau de plan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Trebuchet MS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Modifiez le style du titre</a:t>
            </a:r>
            <a:endParaRPr/>
          </a:p>
        </p:txBody>
      </p:sp>
      <p:sp>
        <p:nvSpPr>
          <p:cNvPr id="71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Sixième niveau de plan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Septième niveau de planModifier les styles du texte du masque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Deuxième niveau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Troisième niveau</a:t>
            </a:r>
            <a:endParaRPr/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Quatrième niveau</a:t>
            </a:r>
            <a:endParaRPr/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Cinquième niveau</a:t>
            </a:r>
            <a:endParaRPr/>
          </a:p>
        </p:txBody>
      </p:sp>
      <p:sp>
        <p:nvSpPr>
          <p:cNvPr id="72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09/04/2018</a:t>
            </a:r>
            <a:endParaRPr/>
          </a:p>
        </p:txBody>
      </p:sp>
      <p:sp>
        <p:nvSpPr>
          <p:cNvPr id="73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4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11EB2CC-C394-4E26-A034-DB17C324ABA6}" type="slidenum">
              <a:rPr lang="fr-FR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506960" y="1041480"/>
            <a:ext cx="7766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c3c4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REUNION ECAM BOIS</a:t>
            </a:r>
            <a:r>
              <a:rPr b="1" lang="en-US" sz="5400" spc="-1" strike="noStrike">
                <a:solidFill>
                  <a:srgbClr val="2c3c4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n-US" sz="5400" spc="-1" strike="noStrike">
                <a:solidFill>
                  <a:srgbClr val="2c3c4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du</a:t>
            </a:r>
            <a:r>
              <a:rPr b="1" lang="en-US" sz="5400" spc="-1" strike="noStrike">
                <a:solidFill>
                  <a:srgbClr val="2c3c4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lang="en-US" sz="5400" spc="-1" strike="noStrike">
                <a:solidFill>
                  <a:srgbClr val="2c3c4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 avril 2018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1506960" y="4050720"/>
            <a:ext cx="7766640" cy="176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fr-FR" sz="60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 Française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000" spc="-1" strike="noStrike">
                <a:solidFill>
                  <a:srgbClr val="2c3c4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Yves PEILLON Ecam 67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400800" y="0"/>
            <a:ext cx="3466800" cy="14857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pic>
        <p:nvPicPr>
          <p:cNvPr id="139" name="Espace réservé du contenu 3" descr=""/>
          <p:cNvPicPr/>
          <p:nvPr/>
        </p:nvPicPr>
        <p:blipFill>
          <a:blip r:embed="rId1"/>
          <a:srcRect l="0" t="10804" r="9192" b="6323"/>
          <a:stretch/>
        </p:blipFill>
        <p:spPr>
          <a:xfrm>
            <a:off x="-44280" y="0"/>
            <a:ext cx="5834880" cy="4101840"/>
          </a:xfrm>
          <a:prstGeom prst="rect">
            <a:avLst/>
          </a:prstGeom>
          <a:ln>
            <a:noFill/>
          </a:ln>
        </p:spPr>
      </p:pic>
      <p:pic>
        <p:nvPicPr>
          <p:cNvPr id="140" name="Image 4" descr=""/>
          <p:cNvPicPr/>
          <p:nvPr/>
        </p:nvPicPr>
        <p:blipFill>
          <a:blip r:embed="rId2"/>
          <a:srcRect l="0" t="52150" r="0" b="3809"/>
          <a:stretch/>
        </p:blipFill>
        <p:spPr>
          <a:xfrm>
            <a:off x="-44280" y="3987720"/>
            <a:ext cx="6444720" cy="27554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763120" y="101520"/>
            <a:ext cx="3327120" cy="18284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pic>
        <p:nvPicPr>
          <p:cNvPr id="142" name="Espace réservé du contenu 3" descr=""/>
          <p:cNvPicPr/>
          <p:nvPr/>
        </p:nvPicPr>
        <p:blipFill>
          <a:blip r:embed="rId1"/>
          <a:srcRect l="0" t="11176" r="24611" b="7459"/>
          <a:stretch/>
        </p:blipFill>
        <p:spPr>
          <a:xfrm>
            <a:off x="883080" y="162000"/>
            <a:ext cx="7754760" cy="6695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9702720" y="114480"/>
            <a:ext cx="2488680" cy="18158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AURA</a:t>
            </a:r>
            <a:endParaRPr/>
          </a:p>
        </p:txBody>
      </p:sp>
      <p:pic>
        <p:nvPicPr>
          <p:cNvPr id="144" name="Espace réservé du contenu 4" descr=""/>
          <p:cNvPicPr/>
          <p:nvPr/>
        </p:nvPicPr>
        <p:blipFill>
          <a:blip r:embed="rId1"/>
          <a:srcRect l="36593" t="22869" r="26666" b="40822"/>
          <a:stretch/>
        </p:blipFill>
        <p:spPr>
          <a:xfrm>
            <a:off x="750960" y="0"/>
            <a:ext cx="806580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9448920" y="304920"/>
            <a:ext cx="2488680" cy="18284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AURA</a:t>
            </a:r>
            <a:endParaRPr/>
          </a:p>
        </p:txBody>
      </p:sp>
      <p:pic>
        <p:nvPicPr>
          <p:cNvPr id="146" name="Espace réservé du contenu 3" descr=""/>
          <p:cNvPicPr/>
          <p:nvPr/>
        </p:nvPicPr>
        <p:blipFill>
          <a:blip r:embed="rId1"/>
          <a:srcRect l="38002" t="55937" r="27336" b="16982"/>
          <a:stretch/>
        </p:blipFill>
        <p:spPr>
          <a:xfrm>
            <a:off x="65520" y="146880"/>
            <a:ext cx="8816760" cy="67107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549440" y="165240"/>
            <a:ext cx="6629040" cy="797760"/>
          </a:xfrm>
          <a:prstGeom prst="rect">
            <a:avLst/>
          </a:prstGeom>
          <a:noFill/>
          <a:ln w="19080">
            <a:solidFill>
              <a:srgbClr val="90c226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française</a:t>
            </a: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310320" y="1117440"/>
            <a:ext cx="10725840" cy="5574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française recouvre 16,5 millions d’hectares*, soit 30 % de la surface du territoire </a:t>
            </a:r>
            <a:r>
              <a:rPr i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(dont 15,7 millions d’hectares sont à vocation de production)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Les ¾ de la forêt française appartiennent à des propriétaires forestiers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</a:t>
            </a: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forêt privée </a:t>
            </a:r>
            <a:r>
              <a:rPr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représente 74 % de la surface forestière française avec ses 12,2 millions d’hectares dont 11,8 millions d’hectares sont à vocation de production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Forêt publique :</a:t>
            </a:r>
            <a:r>
              <a:rPr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forêt domaniale ou des collectivités relevant du régime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</a:t>
            </a:r>
            <a:r>
              <a:rPr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forestier et gérée par l’Office national des forêts (ONF)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Des sylvicultures variées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futaie (53 %) constitue la majorité de la structure de la forêt privée. la conversion de taillis et mélange futaie-taillis vers la futaie est significative 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c'est le fruit du travail du CNPF, qui privilégie une sylviculture favorisant la production de bois d'oeuvre depuis 50 ans.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9617400" y="609480"/>
            <a:ext cx="2073240" cy="1320480"/>
          </a:xfrm>
          <a:prstGeom prst="rect">
            <a:avLst/>
          </a:prstGeom>
          <a:noFill/>
          <a:ln w="28440">
            <a:solidFill>
              <a:srgbClr val="54a021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française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677160" y="76320"/>
            <a:ext cx="6866280" cy="6539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 </a:t>
            </a:r>
            <a:r>
              <a:rPr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Répartition des formations boisées par type d’essence</a:t>
            </a:r>
            <a:endParaRPr/>
          </a:p>
        </p:txBody>
      </p:sp>
      <p:pic>
        <p:nvPicPr>
          <p:cNvPr id="120" name="Image 3" descr=""/>
          <p:cNvPicPr/>
          <p:nvPr/>
        </p:nvPicPr>
        <p:blipFill>
          <a:blip r:embed="rId1"/>
          <a:srcRect l="5132" t="14764" r="27401" b="11911"/>
          <a:stretch/>
        </p:blipFill>
        <p:spPr>
          <a:xfrm>
            <a:off x="812880" y="507960"/>
            <a:ext cx="7023960" cy="610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9766440" y="12600"/>
            <a:ext cx="2323800" cy="1536480"/>
          </a:xfrm>
          <a:prstGeom prst="rect">
            <a:avLst/>
          </a:prstGeom>
          <a:noFill/>
          <a:ln>
            <a:solidFill>
              <a:srgbClr val="90c226"/>
            </a:solidFill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293400" y="127080"/>
            <a:ext cx="88884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FR" sz="2400" spc="-1" strike="noStrike">
                <a:solidFill>
                  <a:srgbClr val="212d32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3,5 millions de propriétaires forestiers privés possédant 12,2 millions d’ha de forêt</a:t>
            </a:r>
            <a:endParaRPr/>
          </a:p>
        </p:txBody>
      </p:sp>
      <p:pic>
        <p:nvPicPr>
          <p:cNvPr id="123" name="Espace réservé du contenu 6" descr=""/>
          <p:cNvPicPr/>
          <p:nvPr/>
        </p:nvPicPr>
        <p:blipFill>
          <a:blip r:embed="rId1"/>
          <a:srcRect l="1101" t="15196" r="4931" b="8836"/>
          <a:stretch/>
        </p:blipFill>
        <p:spPr>
          <a:xfrm>
            <a:off x="264240" y="957960"/>
            <a:ext cx="9010440" cy="577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77160" y="88920"/>
            <a:ext cx="8596440" cy="634680"/>
          </a:xfrm>
          <a:prstGeom prst="rect">
            <a:avLst/>
          </a:prstGeom>
          <a:noFill/>
          <a:ln>
            <a:solidFill>
              <a:srgbClr val="90c226"/>
            </a:solidFill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pic>
        <p:nvPicPr>
          <p:cNvPr id="125" name="Espace réservé du contenu 4" descr=""/>
          <p:cNvPicPr/>
          <p:nvPr/>
        </p:nvPicPr>
        <p:blipFill>
          <a:blip r:embed="rId1"/>
          <a:srcRect l="7701" t="30436" r="28748" b="27575"/>
          <a:stretch/>
        </p:blipFill>
        <p:spPr>
          <a:xfrm>
            <a:off x="838080" y="888840"/>
            <a:ext cx="8895960" cy="514332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4669560" y="32443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 flipH="1">
            <a:off x="406440" y="6197760"/>
            <a:ext cx="97660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est gérée durablement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9956880" y="88920"/>
            <a:ext cx="2145960" cy="1701360"/>
          </a:xfrm>
          <a:prstGeom prst="rect">
            <a:avLst/>
          </a:prstGeom>
          <a:noFill/>
          <a:ln>
            <a:solidFill>
              <a:srgbClr val="2a5010"/>
            </a:solidFill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pic>
        <p:nvPicPr>
          <p:cNvPr id="129" name="Espace réservé du contenu 3" descr=""/>
          <p:cNvPicPr/>
          <p:nvPr/>
        </p:nvPicPr>
        <p:blipFill>
          <a:blip r:embed="rId1"/>
          <a:srcRect l="0" t="29768" r="0" b="58956"/>
          <a:stretch/>
        </p:blipFill>
        <p:spPr>
          <a:xfrm>
            <a:off x="901800" y="203040"/>
            <a:ext cx="8321040" cy="579960"/>
          </a:xfrm>
          <a:prstGeom prst="rect">
            <a:avLst/>
          </a:prstGeom>
          <a:ln>
            <a:noFill/>
          </a:ln>
        </p:spPr>
      </p:pic>
      <p:pic>
        <p:nvPicPr>
          <p:cNvPr id="130" name="Image 4" descr=""/>
          <p:cNvPicPr/>
          <p:nvPr/>
        </p:nvPicPr>
        <p:blipFill>
          <a:blip r:embed="rId2"/>
          <a:srcRect l="4816" t="10556" r="3029" b="14151"/>
          <a:stretch/>
        </p:blipFill>
        <p:spPr>
          <a:xfrm>
            <a:off x="462240" y="977760"/>
            <a:ext cx="9315360" cy="5473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9753480" y="127080"/>
            <a:ext cx="2336400" cy="15742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pic>
        <p:nvPicPr>
          <p:cNvPr id="132" name="Espace réservé du contenu 3" descr=""/>
          <p:cNvPicPr/>
          <p:nvPr/>
        </p:nvPicPr>
        <p:blipFill>
          <a:blip r:embed="rId1"/>
          <a:srcRect l="1166" t="44170" r="62991" b="17695"/>
          <a:stretch/>
        </p:blipFill>
        <p:spPr>
          <a:xfrm>
            <a:off x="291960" y="419040"/>
            <a:ext cx="6768720" cy="57402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6095880" y="2273400"/>
            <a:ext cx="4927320" cy="30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Volume de bois sur pied dans la forêt Française métropolitaine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2.600 millions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mètres cubes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9536040" y="609480"/>
            <a:ext cx="2367360" cy="20354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pic>
        <p:nvPicPr>
          <p:cNvPr id="135" name="Espace réservé du contenu 3" descr=""/>
          <p:cNvPicPr/>
          <p:nvPr/>
        </p:nvPicPr>
        <p:blipFill>
          <a:blip r:embed="rId1"/>
          <a:srcRect l="1485" t="36050" r="62710" b="21515"/>
          <a:stretch/>
        </p:blipFill>
        <p:spPr>
          <a:xfrm>
            <a:off x="685800" y="0"/>
            <a:ext cx="748008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9487080" y="749160"/>
            <a:ext cx="2704680" cy="18464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42f1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forêt privée française</a:t>
            </a:r>
            <a:endParaRPr/>
          </a:p>
        </p:txBody>
      </p:sp>
      <p:pic>
        <p:nvPicPr>
          <p:cNvPr id="137" name="Espace réservé du contenu 3" descr=""/>
          <p:cNvPicPr/>
          <p:nvPr/>
        </p:nvPicPr>
        <p:blipFill>
          <a:blip r:embed="rId1"/>
          <a:srcRect l="19305" t="28166" r="26920" b="18138"/>
          <a:stretch/>
        </p:blipFill>
        <p:spPr>
          <a:xfrm>
            <a:off x="571680" y="0"/>
            <a:ext cx="8470440" cy="6857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Application>LibreOffice/5.0.2.2$Windows_x86 LibreOffice_project/37b43f919e4de5eeaca9b9755ed688758a8251fe</Application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2018-04-04T20:07:31Z</dcterms:created>
  <dc:creator>Utilisateur</dc:creator>
  <dc:language>fr-FR</dc:language>
  <cp:lastModifiedBy>Utilisateur</cp:lastModifiedBy>
  <dcterms:modified xsi:type="dcterms:W3CDTF">2018-04-09T15:39:33Z</dcterms:modified>
  <cp:revision>25</cp:revision>
  <dc:title>REUNION ECAM BOIS du 20 avril 2018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