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7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5" r:id="rId2"/>
    <p:sldMasterId id="2147483652" r:id="rId3"/>
    <p:sldMasterId id="2147483654" r:id="rId4"/>
  </p:sldMasterIdLst>
  <p:notesMasterIdLst>
    <p:notesMasterId r:id="rId19"/>
  </p:notesMasterIdLst>
  <p:handoutMasterIdLst>
    <p:handoutMasterId r:id="rId20"/>
  </p:handoutMasterIdLst>
  <p:sldIdLst>
    <p:sldId id="260" r:id="rId5"/>
    <p:sldId id="264" r:id="rId6"/>
    <p:sldId id="265" r:id="rId7"/>
    <p:sldId id="266" r:id="rId8"/>
    <p:sldId id="270" r:id="rId9"/>
    <p:sldId id="276" r:id="rId10"/>
    <p:sldId id="267" r:id="rId11"/>
    <p:sldId id="269" r:id="rId12"/>
    <p:sldId id="271" r:id="rId13"/>
    <p:sldId id="272" r:id="rId14"/>
    <p:sldId id="268" r:id="rId15"/>
    <p:sldId id="274" r:id="rId16"/>
    <p:sldId id="275" r:id="rId17"/>
    <p:sldId id="259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E3192"/>
    <a:srgbClr val="808080"/>
    <a:srgbClr val="777777"/>
    <a:srgbClr val="5F5F5F"/>
    <a:srgbClr val="4D4D4D"/>
    <a:srgbClr val="A6CE43"/>
    <a:srgbClr val="F4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4" autoAdjust="0"/>
    <p:restoredTop sz="86410" autoAdjust="0"/>
  </p:normalViewPr>
  <p:slideViewPr>
    <p:cSldViewPr snapToGrid="0">
      <p:cViewPr varScale="1">
        <p:scale>
          <a:sx n="85" d="100"/>
          <a:sy n="85" d="100"/>
        </p:scale>
        <p:origin x="13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8"/>
    </p:cViewPr>
  </p:sorterViewPr>
  <p:notesViewPr>
    <p:cSldViewPr snapToGrid="0"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 </a:t>
            </a:r>
            <a:r>
              <a:rPr lang="en-US" b="1" dirty="0" err="1"/>
              <a:t>Année</a:t>
            </a:r>
            <a:r>
              <a:rPr lang="en-US" b="1" dirty="0"/>
              <a:t> 2019 –</a:t>
            </a:r>
            <a:r>
              <a:rPr lang="en-US" b="1" baseline="0" dirty="0"/>
              <a:t> </a:t>
            </a:r>
            <a:r>
              <a:rPr lang="en-US" b="1" dirty="0"/>
              <a:t>2020 : 13,4 M€</a:t>
            </a:r>
          </a:p>
        </c:rich>
      </c:tx>
      <c:layout>
        <c:manualLayout>
          <c:xMode val="edge"/>
          <c:yMode val="edge"/>
          <c:x val="0.32440415605091177"/>
          <c:y val="4.6703397202828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1523538449039353E-2"/>
          <c:y val="0.1797459347326627"/>
          <c:w val="0.64887959474864298"/>
          <c:h val="0.73526822957328641"/>
        </c:manualLayout>
      </c:layout>
      <c:pie3DChart>
        <c:varyColors val="1"/>
        <c:ser>
          <c:idx val="0"/>
          <c:order val="0"/>
          <c:tx>
            <c:strRef>
              <c:f>Feuil1!$N$2</c:f>
              <c:strCache>
                <c:ptCount val="1"/>
                <c:pt idx="0">
                  <c:v> Année 19/20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7B5-4A4E-8722-A742A9071E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7B5-4A4E-8722-A742A9071E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7B5-4A4E-8722-A742A9071E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7B5-4A4E-8722-A742A9071E5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7B5-4A4E-8722-A742A9071E5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7B5-4A4E-8722-A742A9071E5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7B5-4A4E-8722-A742A9071E5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37B5-4A4E-8722-A742A9071E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Feuil1!$M$3:$M$10</c:f>
              <c:strCache>
                <c:ptCount val="8"/>
                <c:pt idx="0">
                  <c:v>Redevance des familles Scolarité</c:v>
                </c:pt>
                <c:pt idx="1">
                  <c:v>Redevance des familles Résidence</c:v>
                </c:pt>
                <c:pt idx="2">
                  <c:v>Produits scolarité alternance</c:v>
                </c:pt>
                <c:pt idx="3">
                  <c:v>Produits recherche &amp;PRD</c:v>
                </c:pt>
                <c:pt idx="4">
                  <c:v>Produits des activités annexes</c:v>
                </c:pt>
                <c:pt idx="5">
                  <c:v>Taxe d'apprentissage</c:v>
                </c:pt>
                <c:pt idx="6">
                  <c:v>Subvention Ministère</c:v>
                </c:pt>
                <c:pt idx="7">
                  <c:v>Dons (familles+entreprises+anciens)</c:v>
                </c:pt>
              </c:strCache>
            </c:strRef>
          </c:cat>
          <c:val>
            <c:numRef>
              <c:f>Feuil1!$N$3:$N$10</c:f>
              <c:numCache>
                <c:formatCode>0%</c:formatCode>
                <c:ptCount val="8"/>
                <c:pt idx="0">
                  <c:v>0.56876878936007613</c:v>
                </c:pt>
                <c:pt idx="1">
                  <c:v>4.7440940856231316E-2</c:v>
                </c:pt>
                <c:pt idx="2">
                  <c:v>0.13032182196137812</c:v>
                </c:pt>
                <c:pt idx="3">
                  <c:v>5.8285649872088605E-2</c:v>
                </c:pt>
                <c:pt idx="4">
                  <c:v>7.8080198126022266E-2</c:v>
                </c:pt>
                <c:pt idx="5">
                  <c:v>5.3920580406716226E-2</c:v>
                </c:pt>
                <c:pt idx="6">
                  <c:v>4.3087347454225801E-2</c:v>
                </c:pt>
                <c:pt idx="7">
                  <c:v>2.0094671963261514E-2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B5-4A4E-8722-A742A9071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670106672907485"/>
          <c:y val="0.15808925326641862"/>
          <c:w val="0.27204173303840373"/>
          <c:h val="0.777475123301894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Année</a:t>
            </a:r>
            <a:r>
              <a:rPr lang="en-US" b="1" dirty="0"/>
              <a:t> 2018 –</a:t>
            </a:r>
            <a:r>
              <a:rPr lang="en-US" b="1" baseline="0" dirty="0"/>
              <a:t> </a:t>
            </a:r>
            <a:r>
              <a:rPr lang="en-US" b="1" dirty="0"/>
              <a:t>2019 : 12,5 M€</a:t>
            </a:r>
          </a:p>
        </c:rich>
      </c:tx>
      <c:layout>
        <c:manualLayout>
          <c:xMode val="edge"/>
          <c:yMode val="edge"/>
          <c:x val="0.25302612489894466"/>
          <c:y val="4.2434168658529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783886590497669E-2"/>
          <c:y val="0.14705245320147819"/>
          <c:w val="0.6632119295898824"/>
          <c:h val="0.84332396553324729"/>
        </c:manualLayout>
      </c:layout>
      <c:pie3DChart>
        <c:varyColors val="1"/>
        <c:ser>
          <c:idx val="0"/>
          <c:order val="0"/>
          <c:tx>
            <c:strRef>
              <c:f>Feuil1!$J$2</c:f>
              <c:strCache>
                <c:ptCount val="1"/>
                <c:pt idx="0">
                  <c:v>Année 18/19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9DA-432B-8878-9306C2724A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9DA-432B-8878-9306C2724A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9DA-432B-8878-9306C2724A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9DA-432B-8878-9306C2724A2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9DA-432B-8878-9306C2724A2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9DA-432B-8878-9306C2724A2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9DA-432B-8878-9306C2724A2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9DA-432B-8878-9306C2724A2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Feuil1!$I$3:$I$10</c:f>
              <c:strCache>
                <c:ptCount val="8"/>
                <c:pt idx="0">
                  <c:v>Redevance des familles Scolarité</c:v>
                </c:pt>
                <c:pt idx="1">
                  <c:v>Redevance des familles Résidence</c:v>
                </c:pt>
                <c:pt idx="2">
                  <c:v>Produits scolarité alternance</c:v>
                </c:pt>
                <c:pt idx="3">
                  <c:v>Produits recherche &amp;PRD</c:v>
                </c:pt>
                <c:pt idx="4">
                  <c:v>Produits des activités annexes</c:v>
                </c:pt>
                <c:pt idx="5">
                  <c:v>Taxe d'apprentissage</c:v>
                </c:pt>
                <c:pt idx="6">
                  <c:v>Subvention Ministère</c:v>
                </c:pt>
                <c:pt idx="7">
                  <c:v>Dons (familles+entreprises+anciens)</c:v>
                </c:pt>
              </c:strCache>
            </c:strRef>
          </c:cat>
          <c:val>
            <c:numRef>
              <c:f>Feuil1!$J$3:$J$10</c:f>
              <c:numCache>
                <c:formatCode>0%</c:formatCode>
                <c:ptCount val="8"/>
                <c:pt idx="0">
                  <c:v>0.48246545964845333</c:v>
                </c:pt>
                <c:pt idx="1">
                  <c:v>6.7825973748623397E-2</c:v>
                </c:pt>
                <c:pt idx="2">
                  <c:v>0.14513805874204244</c:v>
                </c:pt>
                <c:pt idx="3">
                  <c:v>8.0015218453961631E-2</c:v>
                </c:pt>
                <c:pt idx="4">
                  <c:v>9.2533817898444046E-2</c:v>
                </c:pt>
                <c:pt idx="5">
                  <c:v>6.4445825695478215E-2</c:v>
                </c:pt>
                <c:pt idx="6">
                  <c:v>4.3662462035073221E-2</c:v>
                </c:pt>
                <c:pt idx="7">
                  <c:v>2.3913090995145415E-2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DA-432B-8878-9306C2724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746724227039183"/>
          <c:y val="0.12710889434640604"/>
          <c:w val="0.26411774541695798"/>
          <c:h val="0.708959887434339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0.17393</cdr:x>
      <cdr:y>0.23627</cdr:y>
    </cdr:from>
    <cdr:to>
      <cdr:x>0.21283</cdr:x>
      <cdr:y>0.351</cdr:y>
    </cdr:to>
    <cdr:sp macro="" textlink="">
      <cdr:nvSpPr>
        <cdr:cNvPr id="2" name="Flèche vers le bas 1"/>
        <cdr:cNvSpPr/>
      </cdr:nvSpPr>
      <cdr:spPr>
        <a:xfrm xmlns:a="http://schemas.openxmlformats.org/drawingml/2006/main" rot="19230822">
          <a:off x="762136" y="1059240"/>
          <a:ext cx="170454" cy="514346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accent6"/>
        </a:solidFill>
        <a:ln xmlns:a="http://schemas.openxmlformats.org/drawingml/2006/main">
          <a:solidFill>
            <a:schemeClr val="accent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0.10909</cdr:x>
      <cdr:y>0.15943</cdr:y>
    </cdr:from>
    <cdr:to>
      <cdr:x>0.24571</cdr:x>
      <cdr:y>0.3634</cdr:y>
    </cdr:to>
    <cdr:sp macro="" textlink="">
      <cdr:nvSpPr>
        <cdr:cNvPr id="3" name="Zone de texte 1"/>
        <cdr:cNvSpPr txBox="1"/>
      </cdr:nvSpPr>
      <cdr:spPr>
        <a:xfrm xmlns:a="http://schemas.openxmlformats.org/drawingml/2006/main">
          <a:off x="478024" y="714731"/>
          <a:ext cx="598649" cy="914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600" b="1" dirty="0"/>
            <a:t>TA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0.04636</cdr:x>
      <cdr:y>0.19321</cdr:y>
    </cdr:from>
    <cdr:to>
      <cdr:x>0.18536</cdr:x>
      <cdr:y>0.34755</cdr:y>
    </cdr:to>
    <cdr:sp macro="" textlink="">
      <cdr:nvSpPr>
        <cdr:cNvPr id="2" name="Zone de texte 1"/>
        <cdr:cNvSpPr txBox="1"/>
      </cdr:nvSpPr>
      <cdr:spPr>
        <a:xfrm xmlns:a="http://schemas.openxmlformats.org/drawingml/2006/main">
          <a:off x="188075" y="866180"/>
          <a:ext cx="563915" cy="6919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600" b="1" dirty="0"/>
            <a:t>TA</a:t>
          </a:r>
        </a:p>
      </cdr:txBody>
    </cdr:sp>
  </cdr:relSizeAnchor>
  <cdr:relSizeAnchor xmlns:cdr="http://schemas.openxmlformats.org/drawingml/2006/chartDrawing">
    <cdr:from>
      <cdr:x>0.13337</cdr:x>
      <cdr:y>0.28014</cdr:y>
    </cdr:from>
    <cdr:to>
      <cdr:x>0.17538</cdr:x>
      <cdr:y>0.39487</cdr:y>
    </cdr:to>
    <cdr:sp macro="" textlink="">
      <cdr:nvSpPr>
        <cdr:cNvPr id="3" name="Flèche vers le bas 1">
          <a:extLst xmlns:a="http://schemas.openxmlformats.org/drawingml/2006/main">
            <a:ext uri="{FF2B5EF4-FFF2-40B4-BE49-F238E27FC236}">
              <a16:creationId xmlns:a16="http://schemas.microsoft.com/office/drawing/2014/main" id="{6AF9E711-2EDF-477F-AFFD-1BD55F4380C5}"/>
            </a:ext>
          </a:extLst>
        </cdr:cNvPr>
        <cdr:cNvSpPr/>
      </cdr:nvSpPr>
      <cdr:spPr>
        <a:xfrm xmlns:a="http://schemas.openxmlformats.org/drawingml/2006/main" rot="19230822">
          <a:off x="541064" y="1255896"/>
          <a:ext cx="170454" cy="514346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accent6"/>
        </a:solidFill>
        <a:ln xmlns:a="http://schemas.openxmlformats.org/drawingml/2006/main">
          <a:solidFill>
            <a:schemeClr val="accent6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anne.thimonier\Desktop\logo-ECAM-Lyon-2016 ble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15" y="0"/>
            <a:ext cx="1520791" cy="82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838325" y="279400"/>
            <a:ext cx="4457700" cy="244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r-F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21050" y="8636000"/>
            <a:ext cx="1679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55CAB5C-8D0A-4F89-A9DB-ED7C75380265}" type="datetime1">
              <a:rPr lang="fr-FR">
                <a:solidFill>
                  <a:schemeClr val="tx2"/>
                </a:solidFill>
                <a:latin typeface="+mn-lt"/>
              </a:rPr>
              <a:pPr>
                <a:defRPr/>
              </a:pPr>
              <a:t>05/03/2021</a:t>
            </a:fld>
            <a:endParaRPr lang="fr-FR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31000" y="8636000"/>
            <a:ext cx="274401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r-FR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037138" y="8636000"/>
            <a:ext cx="12898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A181015A-D70F-41F9-B9E6-BDD7A3666224}" type="slidenum">
              <a:rPr lang="fr-FR" b="0">
                <a:latin typeface="+mn-lt"/>
              </a:rPr>
              <a:pPr/>
              <a:t>‹N°›</a:t>
            </a:fld>
            <a:endParaRPr lang="fr-FR" b="0" dirty="0">
              <a:latin typeface="+mn-lt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531000" y="8350252"/>
            <a:ext cx="5796000" cy="180000"/>
            <a:chOff x="531000" y="8350252"/>
            <a:chExt cx="5796000" cy="18000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31000" y="8350252"/>
              <a:ext cx="5796000" cy="180000"/>
            </a:xfrm>
            <a:prstGeom prst="rect">
              <a:avLst/>
            </a:prstGeom>
            <a:solidFill>
              <a:srgbClr val="2E3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r>
                <a:rPr lang="fr-FR" b="1"/>
                <a:t> </a:t>
              </a:r>
              <a:endParaRPr lang="fr-FR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75631" y="8393092"/>
              <a:ext cx="90170" cy="89535"/>
            </a:xfrm>
            <a:prstGeom prst="rect">
              <a:avLst/>
            </a:prstGeom>
            <a:solidFill>
              <a:srgbClr val="00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fr-FR" sz="1200" b="1" kern="120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Times New Roman" panose="02020603050405020304" pitchFamily="18" charset="0"/>
                </a:rPr>
                <a:t> 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752161" y="8393092"/>
              <a:ext cx="90170" cy="89535"/>
            </a:xfrm>
            <a:prstGeom prst="rect">
              <a:avLst/>
            </a:prstGeom>
            <a:solidFill>
              <a:srgbClr val="F479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31231" y="8393092"/>
              <a:ext cx="90170" cy="89535"/>
            </a:xfrm>
            <a:prstGeom prst="rect">
              <a:avLst/>
            </a:prstGeom>
            <a:solidFill>
              <a:srgbClr val="A6CE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28781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anne.thimonier\Desktop\logo-ECAM-Lyon-2016 ble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4" y="0"/>
            <a:ext cx="1520791" cy="82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24" name="Rectangle 1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037138" y="8636000"/>
            <a:ext cx="125888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fld id="{E334F5DC-AC4C-44B1-95D2-E6612F678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423" name="Rectangle 1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9750" y="8636000"/>
            <a:ext cx="27352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90351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11896"/>
            <a:ext cx="5486400" cy="394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838325" y="358775"/>
            <a:ext cx="4278313" cy="2508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81375" y="8636000"/>
            <a:ext cx="15827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18569C91-6C61-41DE-AE9A-F9AF0F2DB634}" type="datetime1">
              <a:rPr lang="fr-FR" smtClean="0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13321" name="Line 13"/>
          <p:cNvSpPr>
            <a:spLocks noChangeShapeType="1"/>
          </p:cNvSpPr>
          <p:nvPr/>
        </p:nvSpPr>
        <p:spPr bwMode="auto">
          <a:xfrm>
            <a:off x="539750" y="8456613"/>
            <a:ext cx="57578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10727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628650" indent="-17145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085850" indent="-17145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543050" indent="-17145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00250" indent="-17145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0"/>
            <a:ext cx="9144000" cy="2112963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95599" y="2167515"/>
            <a:ext cx="5122461" cy="12847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Eras Demi ITC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88673" y="3598869"/>
            <a:ext cx="5129387" cy="1415860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rgbClr val="4D4D4D"/>
                </a:solidFill>
                <a:latin typeface="Eras Demi ITC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09417366-3BB0-44FF-9411-797106B6A72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ext Box 16"/>
          <p:cNvSpPr txBox="1">
            <a:spLocks noChangeArrowheads="1"/>
          </p:cNvSpPr>
          <p:nvPr userDrawn="1"/>
        </p:nvSpPr>
        <p:spPr bwMode="auto">
          <a:xfrm>
            <a:off x="0" y="6646863"/>
            <a:ext cx="12874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fr-FR" sz="1000">
                <a:solidFill>
                  <a:schemeClr val="bg2">
                    <a:lumMod val="75000"/>
                  </a:schemeClr>
                </a:solidFill>
                <a:latin typeface="+mn-lt"/>
              </a:rPr>
              <a:t>Service</a:t>
            </a:r>
            <a:endParaRPr lang="fr-FR" sz="1000" dirty="0">
              <a:solidFill>
                <a:schemeClr val="bg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 userDrawn="1"/>
        </p:nvSpPr>
        <p:spPr bwMode="auto">
          <a:xfrm>
            <a:off x="1344613" y="6646863"/>
            <a:ext cx="4572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sz="1000">
                <a:solidFill>
                  <a:srgbClr val="2E3192"/>
                </a:solidFill>
                <a:latin typeface="+mn-lt"/>
              </a:rPr>
              <a:t>Communication et Partenariats</a:t>
            </a:r>
            <a:endParaRPr lang="fr-FR" sz="1000" dirty="0">
              <a:solidFill>
                <a:srgbClr val="2E3192"/>
              </a:solidFill>
              <a:latin typeface="+mn-lt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3" y="-188266"/>
            <a:ext cx="2728724" cy="252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0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2F4DE-B7DF-4B62-B369-61EC0DFE0883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52DA4-8279-48BB-A2B5-E3AA2131DF9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62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00" y="936000"/>
            <a:ext cx="4262887" cy="1242136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800" b="1"/>
            </a:lvl1pPr>
          </a:lstStyle>
          <a:p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042AA-08BE-43AE-BD6E-DDD051E5F5E0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05403-51ED-420E-8163-C7CC3516A42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44800" y="2307600"/>
            <a:ext cx="4262400" cy="39168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4622400" y="936000"/>
            <a:ext cx="4320000" cy="5288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13743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5230512"/>
            <a:ext cx="5486400" cy="566738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000" b="1"/>
            </a:lvl1pPr>
          </a:lstStyle>
          <a:p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44800" y="936000"/>
            <a:ext cx="8647200" cy="42049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5898850"/>
            <a:ext cx="5486400" cy="3708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61F4F-F519-4A56-9BE6-F9DFA176ECCD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65F96-59EE-439B-88BB-8E8FDF3C00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482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99600" y="1332000"/>
            <a:ext cx="7092000" cy="2088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fr-FR" sz="3600"/>
            </a:lvl1pPr>
          </a:lstStyle>
          <a:p>
            <a:pPr lvl="0">
              <a:buFont typeface="Arial" panose="020B0604020202020204" pitchFamily="34" charset="0"/>
            </a:pPr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99600" y="3600000"/>
            <a:ext cx="7092000" cy="25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fr-FR"/>
            </a:lvl1pPr>
            <a:lvl2pPr marL="382587" indent="0">
              <a:buNone/>
              <a:defRPr baseline="0"/>
            </a:lvl2pPr>
            <a:lvl3pPr marL="782637" indent="0">
              <a:buNone/>
              <a:defRPr/>
            </a:lvl3pPr>
          </a:lstStyle>
          <a:p>
            <a:pPr marL="342900" lvl="0" indent="-342900"/>
            <a:r>
              <a:rPr lang="fr-FR" dirty="0"/>
              <a:t>Modifiez le style des sous-titres du masque</a:t>
            </a:r>
          </a:p>
          <a:p>
            <a:pPr marL="365124" lvl="1" indent="-342900"/>
            <a:endParaRPr lang="fr-FR" dirty="0"/>
          </a:p>
          <a:p>
            <a:pPr marL="765174" lvl="2" indent="-342900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96ADA767-A10D-4482-B958-950C8AF98823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11B6-E600-4F50-8EF8-FAF4DCCAF56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997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6353175"/>
            <a:ext cx="9144000" cy="287338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14300" y="6435725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fr-FR"/>
              <a:t> 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33375" y="6435725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52450" y="6435725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0" y="852488"/>
            <a:ext cx="9144000" cy="0"/>
          </a:xfrm>
          <a:prstGeom prst="line">
            <a:avLst/>
          </a:prstGeom>
          <a:ln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4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1299600" y="1332000"/>
            <a:ext cx="7092000" cy="2088000"/>
          </a:xfrm>
        </p:spPr>
        <p:txBody>
          <a:bodyPr bIns="45720"/>
          <a:lstStyle>
            <a:lvl1pPr marL="0" indent="0">
              <a:buFont typeface="Arial" panose="020B0604020202020204" pitchFamily="34" charset="0"/>
              <a:buNone/>
              <a:defRPr sz="2800"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185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1299600" y="3598867"/>
            <a:ext cx="7120800" cy="24804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400"/>
            </a:lvl1pPr>
          </a:lstStyle>
          <a:p>
            <a:endParaRPr lang="fr-FR" dirty="0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4C948-E3C3-4952-B542-F7A53F72AB62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CEF7B-D4E9-45EC-8BCB-60C49B88B3CD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76" y="264027"/>
            <a:ext cx="1300560" cy="71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72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6192" y="241200"/>
            <a:ext cx="7355808" cy="489600"/>
          </a:xfrm>
        </p:spPr>
        <p:txBody>
          <a:bodyPr/>
          <a:lstStyle>
            <a:lvl1pPr>
              <a:defRPr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DC43B-80E4-45D9-BC3F-D81B37AA4C9A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C85D8-400C-4AFD-BA01-9D962007EDB6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>
          <a:xfrm>
            <a:off x="244800" y="936000"/>
            <a:ext cx="8647200" cy="53208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11537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9600" y="3600000"/>
            <a:ext cx="7092000" cy="2480400"/>
          </a:xfrm>
        </p:spPr>
        <p:txBody>
          <a:bodyPr anchor="t"/>
          <a:lstStyle>
            <a:lvl1pPr marL="0" indent="0" algn="l">
              <a:buFont typeface="Arial" panose="020B0604020202020204" pitchFamily="34" charset="0"/>
              <a:buNone/>
              <a:defRPr sz="2800" b="1" cap="none"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9600" y="1332000"/>
            <a:ext cx="7092000" cy="2088000"/>
          </a:xfrm>
          <a:prstGeom prst="rect">
            <a:avLst/>
          </a:prstGeom>
        </p:spPr>
        <p:txBody>
          <a:bodyPr anchor="b"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07C4B-425D-4AB2-841E-D0982733B844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6DA75-2EAC-4B80-8641-763E75E9FE7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824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90472" y="241200"/>
            <a:ext cx="7401528" cy="4896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1AE99-B0D1-4CE8-B889-9761D5BBED4B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BE254-DAA3-4310-9F16-67BFB2CE7BA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44800" y="936000"/>
            <a:ext cx="4248000" cy="53100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914400" indent="-457200">
              <a:buClr>
                <a:schemeClr val="tx1">
                  <a:lumMod val="75000"/>
                  <a:lumOff val="25000"/>
                </a:schemeClr>
              </a:buClr>
              <a:buFont typeface="Wingdings 3" panose="05040102010807070707" pitchFamily="18" charset="2"/>
              <a:buChar char="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4644000" y="936000"/>
            <a:ext cx="4248000" cy="53100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914400" indent="-457200">
              <a:buClr>
                <a:schemeClr val="tx1">
                  <a:lumMod val="75000"/>
                  <a:lumOff val="25000"/>
                </a:schemeClr>
              </a:buClr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45478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99616" y="241200"/>
            <a:ext cx="7392384" cy="489600"/>
          </a:xfrm>
        </p:spPr>
        <p:txBody>
          <a:bodyPr/>
          <a:lstStyle>
            <a:lvl1pPr>
              <a:defRPr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44800" y="936000"/>
            <a:ext cx="4248000" cy="1191600"/>
          </a:xfrm>
          <a:prstGeom prst="rect">
            <a:avLst/>
          </a:prstGeom>
        </p:spPr>
        <p:txBody>
          <a:bodyPr anchor="ctr"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7600" y="936000"/>
            <a:ext cx="4248000" cy="1191600"/>
          </a:xfrm>
          <a:prstGeom prst="rect">
            <a:avLst/>
          </a:prstGeom>
        </p:spPr>
        <p:txBody>
          <a:bodyPr anchor="ctr"/>
          <a:lstStyle>
            <a:lvl1pPr marL="0" indent="0">
              <a:buClr>
                <a:schemeClr val="tx2"/>
              </a:buClr>
              <a:buFont typeface="Wingdings 3" panose="05040102010807070707" pitchFamily="18" charset="2"/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fr-FR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B3A1-0C79-4A1F-9F6C-73D642A5DB0F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48DF8-D437-4DBA-AAA3-6D0B7221590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3"/>
          </p:nvPr>
        </p:nvSpPr>
        <p:spPr>
          <a:xfrm>
            <a:off x="244475" y="2246400"/>
            <a:ext cx="4248000" cy="39924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914400" indent="-457200">
              <a:buClr>
                <a:schemeClr val="tx1">
                  <a:lumMod val="75000"/>
                  <a:lumOff val="25000"/>
                </a:schemeClr>
              </a:buClr>
              <a:buFont typeface="Wingdings 3" panose="05040102010807070707" pitchFamily="18" charset="2"/>
              <a:buChar char="u"/>
              <a:defRPr/>
            </a:lvl2pPr>
            <a:lvl3pPr marL="1143000" indent="-228600"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4"/>
          </p:nvPr>
        </p:nvSpPr>
        <p:spPr>
          <a:xfrm>
            <a:off x="4647600" y="2246400"/>
            <a:ext cx="4248000" cy="39924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0152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8759" y="266367"/>
            <a:ext cx="7502039" cy="4896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11C53-7F3C-43D3-9A12-7D392402850C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36683-C0FF-416E-B05B-6E3C784285A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91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E96D490-21AB-4649-861D-FB7F3BAAE41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1" hasCustomPrompt="1"/>
          </p:nvPr>
        </p:nvSpPr>
        <p:spPr>
          <a:xfrm>
            <a:off x="244800" y="885600"/>
            <a:ext cx="8647200" cy="536400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Paragraphe de niveau 1</a:t>
            </a:r>
          </a:p>
          <a:p>
            <a:pPr lvl="1"/>
            <a:r>
              <a:rPr lang="fr-FR" dirty="0"/>
              <a:t>Paragraphe de niveau 2</a:t>
            </a:r>
          </a:p>
          <a:p>
            <a:pPr lvl="2"/>
            <a:r>
              <a:rPr lang="fr-FR" dirty="0"/>
              <a:t>Paragraphe de niveau 3</a:t>
            </a:r>
          </a:p>
          <a:p>
            <a:pPr lvl="3"/>
            <a:r>
              <a:rPr lang="fr-FR" dirty="0"/>
              <a:t>Paragraphe de niveau 4</a:t>
            </a:r>
          </a:p>
          <a:p>
            <a:pPr lvl="4"/>
            <a:r>
              <a:rPr lang="fr-FR" dirty="0"/>
              <a:t>Paragraphe de niveau 5</a:t>
            </a:r>
          </a:p>
        </p:txBody>
      </p:sp>
    </p:spTree>
    <p:extLst>
      <p:ext uri="{BB962C8B-B14F-4D97-AF65-F5344CB8AC3E}">
        <p14:creationId xmlns:p14="http://schemas.microsoft.com/office/powerpoint/2010/main" val="4103099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DE-19CD-429D-90B8-C8E471FE85A6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06216-5909-4EF5-8444-E80BC56BAA8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66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00" y="936000"/>
            <a:ext cx="4262400" cy="1242000"/>
          </a:xfrm>
        </p:spPr>
        <p:txBody>
          <a:bodyPr/>
          <a:lstStyle>
            <a:lvl1pPr marL="0" indent="0" algn="l">
              <a:buClr>
                <a:schemeClr val="tx2"/>
              </a:buClr>
              <a:buSzPct val="95000"/>
              <a:buFont typeface="Arial" panose="020B0604020202020204" pitchFamily="34" charset="0"/>
              <a:buNone/>
              <a:defRPr sz="2800" b="1">
                <a:solidFill>
                  <a:srgbClr val="2E319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0E826-E2EE-45E7-9779-32C9BDC8A492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2AE0F-351C-4258-A12E-16489724C1D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244800" y="2307600"/>
            <a:ext cx="4262400" cy="39348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>
                <a:solidFill>
                  <a:srgbClr val="4D4D4D"/>
                </a:solidFill>
              </a:defRPr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4622400" y="936000"/>
            <a:ext cx="4320000" cy="531000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 marL="1143000" indent="-228600"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0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34078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5230800"/>
            <a:ext cx="5486400" cy="566738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000" b="1"/>
            </a:lvl1pPr>
          </a:lstStyle>
          <a:p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44800" y="936000"/>
            <a:ext cx="8647200" cy="42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5900800"/>
            <a:ext cx="5486400" cy="371536"/>
          </a:xfrm>
          <a:prstGeom prst="rect">
            <a:avLst/>
          </a:prstGeom>
        </p:spPr>
        <p:txBody>
          <a:bodyPr anchor="ctr"/>
          <a:lstStyle>
            <a:lvl1pPr marL="0" indent="0" algn="ctr">
              <a:buClr>
                <a:schemeClr val="tx2"/>
              </a:buClr>
              <a:buFont typeface="Wingdings 3" panose="05040102010807070707" pitchFamily="18" charset="2"/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EA063-AFE2-483A-93A8-4313C6B91337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5CD98-F0D3-4C9C-9286-2FBD42F157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091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32000" y="2384426"/>
            <a:ext cx="6480000" cy="1296000"/>
          </a:xfrm>
        </p:spPr>
        <p:txBody>
          <a:bodyPr/>
          <a:lstStyle>
            <a:lvl1pPr marL="0" indent="0">
              <a:buFont typeface="Wingdings 3" panose="05040102010807070707" pitchFamily="18" charset="2"/>
              <a:buNone/>
              <a:defRPr/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2000" y="3915799"/>
            <a:ext cx="6480000" cy="1752600"/>
          </a:xfrm>
        </p:spPr>
        <p:txBody>
          <a:bodyPr/>
          <a:lstStyle>
            <a:lvl1pPr marL="0" indent="0" algn="l">
              <a:buClr>
                <a:srgbClr val="808080"/>
              </a:buClr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5F1AE7-C285-4793-8C6A-F9A2E9A97C6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518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2000" y="2383200"/>
            <a:ext cx="6480000" cy="1296000"/>
          </a:xfrm>
        </p:spPr>
        <p:txBody>
          <a:bodyPr/>
          <a:lstStyle>
            <a:lvl1pPr>
              <a:defRPr>
                <a:latin typeface="Eras Demi ITC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58C104-6C6C-4070-BB93-4BE255C9406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1"/>
          </p:nvPr>
        </p:nvSpPr>
        <p:spPr>
          <a:xfrm>
            <a:off x="1332000" y="3916800"/>
            <a:ext cx="6480000" cy="1753200"/>
          </a:xfrm>
        </p:spPr>
        <p:txBody>
          <a:bodyPr/>
          <a:lstStyle>
            <a:lvl1pPr>
              <a:buClr>
                <a:schemeClr val="tx2"/>
              </a:buClr>
              <a:buFont typeface="Wingdings 3" panose="05040102010807070707" pitchFamily="18" charset="2"/>
              <a:buChar char="u"/>
              <a:defRPr>
                <a:solidFill>
                  <a:schemeClr val="tx2"/>
                </a:solidFill>
              </a:defRPr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>
                <a:solidFill>
                  <a:srgbClr val="4D4D4D"/>
                </a:solidFill>
              </a:defRPr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>
                <a:solidFill>
                  <a:srgbClr val="5F5F5F"/>
                </a:solidFill>
              </a:defRPr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>
                <a:solidFill>
                  <a:srgbClr val="777777"/>
                </a:solidFill>
              </a:defRPr>
            </a:lvl4pPr>
            <a:lvl5pPr marL="2114550" indent="-28575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5904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0000" y="2952000"/>
            <a:ext cx="6732000" cy="2736000"/>
          </a:xfrm>
        </p:spPr>
        <p:txBody>
          <a:bodyPr anchor="t"/>
          <a:lstStyle>
            <a:lvl1pPr marL="0" indent="0" algn="l">
              <a:buFont typeface="Arial" panose="020B0604020202020204" pitchFamily="34" charset="0"/>
              <a:buNone/>
              <a:defRPr sz="2800" b="1" cap="none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59999" y="288000"/>
            <a:ext cx="6732000" cy="2555233"/>
          </a:xfr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A3F6808-93F8-4078-B9F6-AB7888C3ADB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7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0"/>
            <a:ext cx="9140825" cy="836613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 rot="16200000">
            <a:off x="1445419" y="680400"/>
            <a:ext cx="252412" cy="285750"/>
          </a:xfrm>
          <a:prstGeom prst="homePlate">
            <a:avLst>
              <a:gd name="adj" fmla="val 56199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30000"/>
              </a:spcBef>
            </a:pPr>
            <a:endParaRPr lang="fr-FR" sz="1000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0" y="6353175"/>
            <a:ext cx="9144000" cy="287338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114300" y="6435725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fr-FR" dirty="0"/>
              <a:t> </a:t>
            </a: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33375" y="6435725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552450" y="6435725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75ED-B978-4661-AE45-B021F87873B2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	</a:t>
            </a:r>
          </a:p>
        </p:txBody>
      </p:sp>
      <p:sp>
        <p:nvSpPr>
          <p:cNvPr id="1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1ACA6-504C-4DF7-8255-7F47E8F59CFB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>
          <a:xfrm>
            <a:off x="1299600" y="1332000"/>
            <a:ext cx="7092000" cy="2088000"/>
          </a:xfr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4"/>
          </p:nvPr>
        </p:nvSpPr>
        <p:spPr>
          <a:xfrm>
            <a:off x="1299600" y="3600000"/>
            <a:ext cx="7092000" cy="2520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88" y="-138587"/>
            <a:ext cx="1204537" cy="111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65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endParaRPr lang="fr-FR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6E1E4-4679-4034-B2C9-37F84CB75B7F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E82A4-57CE-4AFF-9480-D98609E527FB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244474" y="1530000"/>
            <a:ext cx="8647200" cy="4716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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524561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9600" y="3600000"/>
            <a:ext cx="7092000" cy="2480400"/>
          </a:xfrm>
        </p:spPr>
        <p:txBody>
          <a:bodyPr anchor="t"/>
          <a:lstStyle>
            <a:lvl1pPr marL="0" indent="0" algn="l">
              <a:buFont typeface="Arial" panose="020B0604020202020204" pitchFamily="34" charset="0"/>
              <a:buNone/>
              <a:defRPr sz="2800" b="1" cap="none"/>
            </a:lvl1pPr>
          </a:lstStyle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9600" y="1332000"/>
            <a:ext cx="7092000" cy="2088000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endParaRPr lang="fr-FR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xfrm>
            <a:off x="660400" y="6354000"/>
            <a:ext cx="3492000" cy="2880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1"/>
          </p:nvPr>
        </p:nvSpPr>
        <p:spPr>
          <a:xfrm>
            <a:off x="7499350" y="6354000"/>
            <a:ext cx="1587500" cy="2880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F5FFE-7FEB-4C6D-8956-7D352C93979E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225925" y="6354000"/>
            <a:ext cx="685800" cy="288000"/>
          </a:xfrm>
        </p:spPr>
        <p:txBody>
          <a:bodyPr/>
          <a:lstStyle>
            <a:lvl1pPr>
              <a:defRPr/>
            </a:lvl1pPr>
          </a:lstStyle>
          <a:p>
            <a:fld id="{76118336-EB6F-455C-B7FA-9C99557D4407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640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DF152-8FD0-4AFA-BFC9-E802A0B35E0C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95DF1-9F65-4D65-8124-3661276D276C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44800" y="1530000"/>
            <a:ext cx="4248000" cy="4716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SzPct val="95000"/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4644000" y="1530000"/>
            <a:ext cx="4248000" cy="47160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87288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00" y="936000"/>
            <a:ext cx="8647200" cy="4896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44799" y="1530000"/>
            <a:ext cx="4248000" cy="11907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4000" y="1530000"/>
            <a:ext cx="4248000" cy="1190712"/>
          </a:xfrm>
          <a:prstGeom prst="rect">
            <a:avLst/>
          </a:prstGeo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fr-FR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51172-1F8A-4794-8F22-9985B3D96CCE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6DF5C-134C-4368-A67F-D0213BE9D1E5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3"/>
          </p:nvPr>
        </p:nvSpPr>
        <p:spPr>
          <a:xfrm>
            <a:off x="244800" y="2804400"/>
            <a:ext cx="4248000" cy="3438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143000" indent="-2286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4"/>
          </p:nvPr>
        </p:nvSpPr>
        <p:spPr>
          <a:xfrm>
            <a:off x="4644000" y="2804400"/>
            <a:ext cx="4248000" cy="3438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/>
              </a:buClr>
              <a:buFont typeface="Wingdings 3" panose="05040102010807070707" pitchFamily="18" charset="2"/>
              <a:buChar char="u"/>
              <a:defRPr/>
            </a:lvl1pPr>
            <a:lvl2pPr marL="742950" indent="-285750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Wingdings 3" panose="05040102010807070707" pitchFamily="18" charset="2"/>
              <a:buChar char="u"/>
              <a:defRPr/>
            </a:lvl2pPr>
            <a:lvl3pPr marL="1371600" indent="-457200">
              <a:buClr>
                <a:schemeClr val="tx1">
                  <a:lumMod val="65000"/>
                  <a:lumOff val="35000"/>
                </a:schemeClr>
              </a:buClr>
              <a:buSzPct val="80000"/>
              <a:buFont typeface="Wingdings 3" panose="05040102010807070707" pitchFamily="18" charset="2"/>
              <a:buChar char="u"/>
              <a:defRPr/>
            </a:lvl3pPr>
            <a:lvl4pPr marL="1600200" indent="-228600">
              <a:buClr>
                <a:schemeClr val="tx1">
                  <a:lumMod val="50000"/>
                  <a:lumOff val="50000"/>
                </a:schemeClr>
              </a:buClr>
              <a:buSzPct val="60000"/>
              <a:buFont typeface="Wingdings 3" panose="05040102010807070707" pitchFamily="18" charset="2"/>
              <a:buChar char="w"/>
              <a:defRPr/>
            </a:lvl4pPr>
            <a:lvl5pPr marL="2057400" indent="-228600">
              <a:buClr>
                <a:schemeClr val="bg1">
                  <a:lumMod val="50000"/>
                </a:schemeClr>
              </a:buClr>
              <a:buSzPct val="55000"/>
              <a:buFont typeface="Wingdings 3" panose="05040102010807070707" pitchFamily="18" charset="2"/>
              <a:buChar char="w"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91720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973A-3731-4B35-8602-8B2C913C4F14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23D3F-6CAD-4BF7-9F6C-F5411D3A3D0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36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4800" y="886488"/>
            <a:ext cx="8645525" cy="53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Paragraphe de niveau 1</a:t>
            </a:r>
          </a:p>
          <a:p>
            <a:pPr lvl="1"/>
            <a:r>
              <a:rPr lang="fr-FR" dirty="0"/>
              <a:t>Paragraphe de niveau 2</a:t>
            </a:r>
          </a:p>
          <a:p>
            <a:pPr lvl="2"/>
            <a:r>
              <a:rPr lang="fr-FR" dirty="0"/>
              <a:t>Paragraphe de niveau 3</a:t>
            </a:r>
          </a:p>
          <a:p>
            <a:pPr lvl="3"/>
            <a:r>
              <a:rPr lang="fr-FR" dirty="0"/>
              <a:t>Paragraphe de niveau 4</a:t>
            </a:r>
          </a:p>
          <a:p>
            <a:pPr lvl="4"/>
            <a:r>
              <a:rPr lang="fr-FR" dirty="0"/>
              <a:t>Paragraphe de niveau 5</a:t>
            </a: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389558" y="275784"/>
            <a:ext cx="7632000" cy="4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2061" name="Rectangle 7"/>
          <p:cNvSpPr>
            <a:spLocks noChangeArrowheads="1"/>
          </p:cNvSpPr>
          <p:nvPr/>
        </p:nvSpPr>
        <p:spPr bwMode="auto">
          <a:xfrm>
            <a:off x="1" y="6353186"/>
            <a:ext cx="9144000" cy="287338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2062" name="Rectangle 8"/>
          <p:cNvSpPr>
            <a:spLocks noChangeArrowheads="1"/>
          </p:cNvSpPr>
          <p:nvPr/>
        </p:nvSpPr>
        <p:spPr bwMode="auto">
          <a:xfrm>
            <a:off x="114301" y="6435736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r>
              <a:rPr lang="fr-FR" dirty="0">
                <a:ln>
                  <a:noFill/>
                </a:ln>
              </a:rPr>
              <a:t> </a:t>
            </a:r>
          </a:p>
        </p:txBody>
      </p:sp>
      <p:sp>
        <p:nvSpPr>
          <p:cNvPr id="2063" name="Rectangle 9"/>
          <p:cNvSpPr>
            <a:spLocks noChangeArrowheads="1"/>
          </p:cNvSpPr>
          <p:nvPr/>
        </p:nvSpPr>
        <p:spPr bwMode="auto">
          <a:xfrm>
            <a:off x="333376" y="6435736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fr-FR">
              <a:ln>
                <a:noFill/>
              </a:ln>
            </a:endParaRPr>
          </a:p>
        </p:txBody>
      </p:sp>
      <p:sp>
        <p:nvSpPr>
          <p:cNvPr id="2064" name="Rectangle 10"/>
          <p:cNvSpPr>
            <a:spLocks noChangeArrowheads="1"/>
          </p:cNvSpPr>
          <p:nvPr/>
        </p:nvSpPr>
        <p:spPr bwMode="auto">
          <a:xfrm>
            <a:off x="552451" y="6435736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fr-FR">
              <a:ln>
                <a:noFill/>
              </a:ln>
            </a:endParaRPr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/>
          </a:p>
        </p:txBody>
      </p:sp>
      <p:sp>
        <p:nvSpPr>
          <p:cNvPr id="25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25925" y="6354000"/>
            <a:ext cx="685800" cy="288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EBFBAB01-6EF0-4CE5-AC9D-82D569852F0A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76" y="264027"/>
            <a:ext cx="1300560" cy="717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15" r:id="rId2"/>
    <p:sldLayoutId id="2147484016" r:id="rId3"/>
  </p:sldLayoutIdLst>
  <p:hf hdr="0" ftr="0" dt="0"/>
  <p:txStyles>
    <p:titleStyle>
      <a:lvl1pPr marL="0" indent="0" algn="l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None/>
        <a:defRPr sz="2800" b="1" baseline="0">
          <a:solidFill>
            <a:srgbClr val="2E3192"/>
          </a:solidFill>
          <a:latin typeface="Eras Demi ITC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 3" panose="05040102010807070707" pitchFamily="18" charset="2"/>
        <a:buChar char=""/>
        <a:defRPr sz="24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>
            <a:lumMod val="75000"/>
            <a:lumOff val="25000"/>
          </a:schemeClr>
        </a:buClr>
        <a:buSzPct val="85000"/>
        <a:buFont typeface="Wingdings 3" panose="05040102010807070707" pitchFamily="18" charset="2"/>
        <a:buChar char=""/>
        <a:defRPr sz="2200" baseline="0">
          <a:solidFill>
            <a:schemeClr val="tx1">
              <a:lumMod val="75000"/>
              <a:lumOff val="25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SzPct val="80000"/>
        <a:buFont typeface="Wingdings 3" panose="05040102010807070707" pitchFamily="18" charset="2"/>
        <a:buChar char=""/>
        <a:defRPr sz="2000" baseline="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SzPct val="60000"/>
        <a:buFont typeface="Wingdings 3" panose="05040102010807070707" pitchFamily="18" charset="2"/>
        <a:buChar char="w"/>
        <a:defRPr baseline="0">
          <a:solidFill>
            <a:schemeClr val="tx1">
              <a:lumMod val="50000"/>
              <a:lumOff val="50000"/>
            </a:schemeClr>
          </a:solidFill>
          <a:latin typeface="+mn-lt"/>
        </a:defRPr>
      </a:lvl4pPr>
      <a:lvl5pPr marL="2114550" indent="-285750" algn="l" rtl="0" eaLnBrk="1" fontAlgn="base" hangingPunct="1">
        <a:spcBef>
          <a:spcPct val="20000"/>
        </a:spcBef>
        <a:spcAft>
          <a:spcPct val="0"/>
        </a:spcAft>
        <a:buClr>
          <a:schemeClr val="bg1">
            <a:lumMod val="50000"/>
          </a:schemeClr>
        </a:buClr>
        <a:buSzPct val="55000"/>
        <a:buFont typeface="Wingdings 3" panose="05040102010807070707" pitchFamily="18" charset="2"/>
        <a:buChar char=""/>
        <a:defRPr baseline="0">
          <a:solidFill>
            <a:schemeClr val="bg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rme libre 14"/>
          <p:cNvSpPr>
            <a:spLocks noChangeArrowheads="1"/>
          </p:cNvSpPr>
          <p:nvPr/>
        </p:nvSpPr>
        <p:spPr bwMode="auto">
          <a:xfrm>
            <a:off x="0" y="0"/>
            <a:ext cx="9140825" cy="836613"/>
          </a:xfrm>
          <a:custGeom>
            <a:avLst/>
            <a:gdLst>
              <a:gd name="connsiteX0" fmla="*/ 0 w 9140825"/>
              <a:gd name="connsiteY0" fmla="*/ 0 h 836613"/>
              <a:gd name="connsiteX1" fmla="*/ 9140825 w 9140825"/>
              <a:gd name="connsiteY1" fmla="*/ 0 h 836613"/>
              <a:gd name="connsiteX2" fmla="*/ 9140825 w 9140825"/>
              <a:gd name="connsiteY2" fmla="*/ 836613 h 836613"/>
              <a:gd name="connsiteX3" fmla="*/ 1713452 w 9140825"/>
              <a:gd name="connsiteY3" fmla="*/ 836613 h 836613"/>
              <a:gd name="connsiteX4" fmla="*/ 1571625 w 9140825"/>
              <a:gd name="connsiteY4" fmla="*/ 695801 h 836613"/>
              <a:gd name="connsiteX5" fmla="*/ 1429799 w 9140825"/>
              <a:gd name="connsiteY5" fmla="*/ 836613 h 836613"/>
              <a:gd name="connsiteX6" fmla="*/ 0 w 9140825"/>
              <a:gd name="connsiteY6" fmla="*/ 836613 h 83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0825" h="836613">
                <a:moveTo>
                  <a:pt x="0" y="0"/>
                </a:moveTo>
                <a:lnTo>
                  <a:pt x="9140825" y="0"/>
                </a:lnTo>
                <a:lnTo>
                  <a:pt x="9140825" y="836613"/>
                </a:lnTo>
                <a:lnTo>
                  <a:pt x="1713452" y="836613"/>
                </a:lnTo>
                <a:lnTo>
                  <a:pt x="1571625" y="695801"/>
                </a:lnTo>
                <a:lnTo>
                  <a:pt x="1429799" y="836613"/>
                </a:lnTo>
                <a:lnTo>
                  <a:pt x="0" y="836613"/>
                </a:lnTo>
                <a:close/>
              </a:path>
            </a:pathLst>
          </a:cu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45225" y="935038"/>
            <a:ext cx="8647200" cy="4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6354000"/>
            <a:ext cx="9144000" cy="288000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dirty="0">
              <a:latin typeface="+mj-lt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14300" y="6435725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fr-FR" dirty="0"/>
              <a:t> </a:t>
            </a:r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333375" y="6435725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52450" y="6435725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21095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400" y="6354000"/>
            <a:ext cx="3492000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200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1095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99350" y="6354000"/>
            <a:ext cx="1587500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6ADA767-A10D-4482-B958-950C8AF98823}" type="datetime1">
              <a:rPr lang="fr-FR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24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25925" y="6354000"/>
            <a:ext cx="685800" cy="288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EA7A11B6-E600-4F50-8EF8-FAF4DCCAF56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4800" y="1530000"/>
            <a:ext cx="8645525" cy="47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Paragraphe de niveau 1</a:t>
            </a:r>
          </a:p>
          <a:p>
            <a:pPr lvl="1"/>
            <a:r>
              <a:rPr lang="fr-FR" dirty="0"/>
              <a:t>Paragraphe de niveau 2</a:t>
            </a:r>
          </a:p>
          <a:p>
            <a:pPr lvl="2"/>
            <a:r>
              <a:rPr lang="fr-FR" dirty="0"/>
              <a:t>Paragraphe de niveau 3</a:t>
            </a:r>
          </a:p>
          <a:p>
            <a:pPr lvl="3"/>
            <a:r>
              <a:rPr lang="fr-FR" dirty="0"/>
              <a:t>Paragraphe de niveau 4</a:t>
            </a:r>
          </a:p>
          <a:p>
            <a:pPr lvl="4"/>
            <a:r>
              <a:rPr lang="fr-FR" dirty="0"/>
              <a:t>Paragraphe de niveau 5</a:t>
            </a: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88" y="-138587"/>
            <a:ext cx="1204537" cy="11137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41" r:id="rId10"/>
  </p:sldLayoutIdLst>
  <p:hf hdr="0" ftr="0"/>
  <p:txStyles>
    <p:titleStyle>
      <a:lvl1pPr marL="0" indent="0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None/>
        <a:defRPr sz="2800" b="1">
          <a:solidFill>
            <a:srgbClr val="2E3192"/>
          </a:solidFill>
          <a:latin typeface="Eras Demi IT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145A"/>
          </a:solidFill>
          <a:latin typeface="Verdana" pitchFamily="34" charset="0"/>
        </a:defRPr>
      </a:lvl9pPr>
    </p:titleStyle>
    <p:bodyStyle>
      <a:lvl1pPr marL="360363" indent="-3603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 3" panose="05040102010807070707" pitchFamily="18" charset="2"/>
        <a:buChar char="u"/>
        <a:defRPr lang="fr-FR" sz="2400" baseline="0" dirty="0" smtClean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75000"/>
            <a:lumOff val="25000"/>
          </a:schemeClr>
        </a:buClr>
        <a:buSzPct val="85000"/>
        <a:buFont typeface="Wingdings 3" panose="05040102010807070707" pitchFamily="18" charset="2"/>
        <a:buChar char="u"/>
        <a:defRPr lang="fr-FR" sz="2200" baseline="0" dirty="0" smtClean="0">
          <a:solidFill>
            <a:schemeClr val="tx1">
              <a:lumMod val="75000"/>
              <a:lumOff val="25000"/>
            </a:schemeClr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SzPct val="80000"/>
        <a:buFont typeface="Wingdings 3" panose="05040102010807070707" pitchFamily="18" charset="2"/>
        <a:buChar char="u"/>
        <a:defRPr lang="fr-FR" sz="2000" baseline="0" dirty="0" smtClean="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SzPct val="65000"/>
        <a:buFont typeface="Wingdings 3" panose="05040102010807070707" pitchFamily="18" charset="2"/>
        <a:buChar char="w"/>
        <a:defRPr lang="fr-FR" baseline="0" dirty="0" smtClean="0">
          <a:solidFill>
            <a:schemeClr val="tx1">
              <a:lumMod val="50000"/>
              <a:lumOff val="50000"/>
            </a:schemeClr>
          </a:solidFill>
          <a:latin typeface="+mn-lt"/>
        </a:defRPr>
      </a:lvl4pPr>
      <a:lvl5pPr marL="2114550" indent="-285750" algn="l" rtl="0" eaLnBrk="0" fontAlgn="base" hangingPunct="0">
        <a:spcBef>
          <a:spcPct val="20000"/>
        </a:spcBef>
        <a:spcAft>
          <a:spcPct val="0"/>
        </a:spcAft>
        <a:buClr>
          <a:schemeClr val="bg1">
            <a:lumMod val="50000"/>
          </a:schemeClr>
        </a:buClr>
        <a:buSzPct val="55000"/>
        <a:buFont typeface="Wingdings 3" panose="05040102010807070707" pitchFamily="18" charset="2"/>
        <a:buChar char="w"/>
        <a:defRPr lang="fr-FR" baseline="0" dirty="0" smtClean="0">
          <a:solidFill>
            <a:schemeClr val="bg1">
              <a:lumMod val="50000"/>
            </a:schemeClr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6353175"/>
            <a:ext cx="9144000" cy="287338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98800" y="6354000"/>
            <a:ext cx="1587500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42DFE3D-3E98-4C62-9531-910177994E40}" type="datetime1">
              <a:rPr lang="fr-FR"/>
              <a:pPr>
                <a:defRPr/>
              </a:pPr>
              <a:t>05/03/2021</a:t>
            </a:fld>
            <a:endParaRPr lang="fr-FR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0400" y="6354000"/>
            <a:ext cx="3492000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200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389558" y="284894"/>
            <a:ext cx="7632000" cy="4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1440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114300" y="6435725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fr-FR"/>
              <a:t> </a:t>
            </a:r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333375" y="6435725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552450" y="6435725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/>
          </a:p>
        </p:txBody>
      </p:sp>
      <p:sp>
        <p:nvSpPr>
          <p:cNvPr id="23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25925" y="6354000"/>
            <a:ext cx="685800" cy="288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440946EA-7269-4B32-A7D0-B08247EF5C51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" name="Connecteur droit 2"/>
          <p:cNvCxnSpPr/>
          <p:nvPr/>
        </p:nvCxnSpPr>
        <p:spPr>
          <a:xfrm>
            <a:off x="0" y="852488"/>
            <a:ext cx="9144000" cy="0"/>
          </a:xfrm>
          <a:prstGeom prst="line">
            <a:avLst/>
          </a:prstGeom>
          <a:ln>
            <a:solidFill>
              <a:srgbClr val="2E3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4800" y="936000"/>
            <a:ext cx="8645525" cy="5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Paragraphe de niveau 1</a:t>
            </a:r>
          </a:p>
          <a:p>
            <a:pPr lvl="1"/>
            <a:r>
              <a:rPr lang="fr-FR" dirty="0"/>
              <a:t>Paragraphe de niveau 2</a:t>
            </a:r>
          </a:p>
          <a:p>
            <a:pPr lvl="2"/>
            <a:r>
              <a:rPr lang="fr-FR" dirty="0"/>
              <a:t>Paragraphe de niveau 3</a:t>
            </a:r>
          </a:p>
          <a:p>
            <a:pPr lvl="3"/>
            <a:r>
              <a:rPr lang="fr-FR" dirty="0"/>
              <a:t>Paragraphe de niveau 4</a:t>
            </a:r>
          </a:p>
          <a:p>
            <a:pPr lvl="4"/>
            <a:r>
              <a:rPr lang="fr-FR" dirty="0"/>
              <a:t>Paragraphe de niveau 5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76" y="264027"/>
            <a:ext cx="1300560" cy="717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</p:sldLayoutIdLst>
  <p:hf hdr="0" ftr="0"/>
  <p:txStyles>
    <p:titleStyle>
      <a:lvl1pPr marL="0" indent="0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Wingdings 3" panose="05040102010807070707" pitchFamily="18" charset="2"/>
        <a:buNone/>
        <a:defRPr sz="2800" b="1">
          <a:solidFill>
            <a:srgbClr val="2E3192"/>
          </a:solidFill>
          <a:latin typeface="Eras Demi IT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2E3192"/>
          </a:solidFill>
          <a:latin typeface="Eras Demi ITC" panose="020B08050305040208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2E3192"/>
          </a:solidFill>
          <a:latin typeface="Eras Demi ITC" panose="020B08050305040208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2E3192"/>
          </a:solidFill>
          <a:latin typeface="Eras Demi ITC" panose="020B08050305040208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2E3192"/>
          </a:solidFill>
          <a:latin typeface="Eras Demi ITC" panose="020B08050305040208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 3" panose="05040102010807070707" pitchFamily="18" charset="2"/>
        <a:buChar char="u"/>
        <a:defRPr lang="fr-FR" sz="2400" baseline="0" dirty="0" smtClean="0">
          <a:solidFill>
            <a:schemeClr val="tx2"/>
          </a:solidFill>
          <a:latin typeface="+mn-lt"/>
          <a:ea typeface="+mn-ea"/>
          <a:cs typeface="+mn-cs"/>
        </a:defRPr>
      </a:lvl1pPr>
      <a:lvl2pPr marL="811213" indent="-354013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75000"/>
            <a:lumOff val="25000"/>
          </a:schemeClr>
        </a:buClr>
        <a:buSzPct val="85000"/>
        <a:buFont typeface="Wingdings 3" panose="05040102010807070707" pitchFamily="18" charset="2"/>
        <a:buChar char="u"/>
        <a:defRPr sz="22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SzPct val="80000"/>
        <a:buFont typeface="Wingdings 3" panose="05040102010807070707" pitchFamily="18" charset="2"/>
        <a:buChar char="u"/>
        <a:defRPr sz="2000">
          <a:solidFill>
            <a:srgbClr val="5F5F5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SzPct val="65000"/>
        <a:buFont typeface="Wingdings 3" panose="05040102010807070707" pitchFamily="18" charset="2"/>
        <a:buChar char="w"/>
        <a:defRPr baseline="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>
            <a:lumMod val="50000"/>
          </a:schemeClr>
        </a:buClr>
        <a:buSzPct val="55000"/>
        <a:buFont typeface="Wingdings 3" panose="05040102010807070707" pitchFamily="18" charset="2"/>
        <a:buChar char="w"/>
        <a:defRPr>
          <a:solidFill>
            <a:srgbClr val="80808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>
          <a:solidFill>
            <a:srgbClr val="007DB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2000" y="3916800"/>
            <a:ext cx="6480000" cy="17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5123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332000" y="2383200"/>
            <a:ext cx="6480000" cy="12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</a:t>
            </a:r>
            <a:r>
              <a:rPr lang="fr-FR" dirty="0" err="1"/>
              <a:t>msg</a:t>
            </a:r>
            <a:r>
              <a:rPr lang="fr-FR" dirty="0"/>
              <a:t> 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0" y="6353175"/>
            <a:ext cx="9144000" cy="287338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dirty="0">
              <a:latin typeface="+mn-lt"/>
            </a:endParaRP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114300" y="6435725"/>
            <a:ext cx="107950" cy="107950"/>
          </a:xfrm>
          <a:prstGeom prst="rect">
            <a:avLst/>
          </a:prstGeom>
          <a:solidFill>
            <a:srgbClr val="00AEEF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fr-FR" dirty="0"/>
              <a:t> </a:t>
            </a: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333375" y="6435725"/>
            <a:ext cx="107950" cy="107950"/>
          </a:xfrm>
          <a:prstGeom prst="rect">
            <a:avLst/>
          </a:prstGeom>
          <a:solidFill>
            <a:srgbClr val="F47920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552450" y="6435725"/>
            <a:ext cx="107950" cy="107950"/>
          </a:xfrm>
          <a:prstGeom prst="rect">
            <a:avLst/>
          </a:prstGeom>
          <a:solidFill>
            <a:srgbClr val="A6CE43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0" y="835025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0" y="210978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Rectangle 13"/>
          <p:cNvSpPr>
            <a:spLocks noChangeArrowheads="1"/>
          </p:cNvSpPr>
          <p:nvPr/>
        </p:nvSpPr>
        <p:spPr bwMode="auto">
          <a:xfrm>
            <a:off x="0" y="0"/>
            <a:ext cx="9144000" cy="2112963"/>
          </a:xfrm>
          <a:prstGeom prst="rect">
            <a:avLst/>
          </a:prstGeom>
          <a:solidFill>
            <a:srgbClr val="2E31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/>
          </a:p>
        </p:txBody>
      </p:sp>
      <p:sp>
        <p:nvSpPr>
          <p:cNvPr id="26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25925" y="6354000"/>
            <a:ext cx="685800" cy="288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3A98CE9C-5BC9-4715-B746-79D20933955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3" y="-188266"/>
            <a:ext cx="2728724" cy="25231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</p:sldLayoutIdLst>
  <p:hf hdr="0" ftr="0" dt="0"/>
  <p:txStyles>
    <p:titleStyle>
      <a:lvl1pPr marL="0" indent="0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95000"/>
        <a:buFont typeface="Wingdings 3" panose="05040102010807070707" pitchFamily="18" charset="2"/>
        <a:buNone/>
        <a:defRPr sz="2800" b="1">
          <a:solidFill>
            <a:srgbClr val="2E3192"/>
          </a:solidFill>
          <a:latin typeface="Eras Demi IT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E3192"/>
          </a:solidFill>
          <a:latin typeface="Eras Demi ITC" panose="020B08050305040208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5AAFF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5AAFF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5AAFF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5AAFF"/>
          </a:solidFill>
          <a:latin typeface="Verdana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95000"/>
        <a:buFont typeface="Wingdings 3" panose="05040102010807070707" pitchFamily="18" charset="2"/>
        <a:buNone/>
        <a:defRPr sz="2400">
          <a:solidFill>
            <a:srgbClr val="808080"/>
          </a:solidFill>
          <a:latin typeface="Eras Medium ITC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145A"/>
        </a:buClr>
        <a:buSzPct val="50000"/>
        <a:buFont typeface="Wingdings" panose="05000000000000000000" pitchFamily="2" charset="2"/>
        <a:buChar char="n"/>
        <a:defRPr sz="2200">
          <a:solidFill>
            <a:srgbClr val="00145A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7DB9"/>
        </a:buClr>
        <a:buSzPct val="50000"/>
        <a:buFont typeface="Wingdings" panose="05000000000000000000" pitchFamily="2" charset="2"/>
        <a:buChar char="n"/>
        <a:defRPr sz="2000">
          <a:solidFill>
            <a:srgbClr val="00145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5AAFF"/>
        </a:buClr>
        <a:buSzPct val="50000"/>
        <a:buFont typeface="Wingdings" panose="05000000000000000000" pitchFamily="2" charset="2"/>
        <a:buChar char="n"/>
        <a:defRPr>
          <a:solidFill>
            <a:srgbClr val="007DB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anose="05000000000000000000" pitchFamily="2" charset="2"/>
        <a:defRPr>
          <a:solidFill>
            <a:srgbClr val="007DB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20000"/>
        </a:buClr>
        <a:buSzPct val="95000"/>
        <a:buFont typeface="Wingdings" pitchFamily="2" charset="2"/>
        <a:defRPr>
          <a:solidFill>
            <a:srgbClr val="007DB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hyperlink" Target="http://www.ta.ecam.fr/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ecam.fr/entreprises/soutenir-ecam-lyon/taxe-dapprentissage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hyperlink" Target="exemple%20fiche_last.odt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C0F6883-C51A-43E1-9CC9-5436B0E4B5DE}" type="slidenum">
              <a:rPr lang="fr-FR" smtClean="0">
                <a:solidFill>
                  <a:schemeClr val="bg1"/>
                </a:solidFill>
                <a:latin typeface="+mn-lt"/>
              </a:rPr>
              <a:pPr/>
              <a:t>1</a:t>
            </a:fld>
            <a:endParaRPr lang="fr-F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TAXE APPRENTISSAGE </a:t>
            </a:r>
            <a:br>
              <a:rPr lang="fr-FR" dirty="0"/>
            </a:br>
            <a:r>
              <a:rPr lang="fr-FR" dirty="0"/>
              <a:t>2020 2021</a:t>
            </a:r>
          </a:p>
        </p:txBody>
      </p:sp>
      <p:sp>
        <p:nvSpPr>
          <p:cNvPr id="10" name="Sous-titre 9"/>
          <p:cNvSpPr>
            <a:spLocks noGrp="1"/>
          </p:cNvSpPr>
          <p:nvPr>
            <p:ph type="body" sz="quarter" idx="14"/>
          </p:nvPr>
        </p:nvSpPr>
        <p:spPr>
          <a:xfrm>
            <a:off x="1299600" y="3600000"/>
            <a:ext cx="7092000" cy="88550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RELANCE TELEPHONIQUE PAR LES INGENIEURS ECAM</a:t>
            </a:r>
          </a:p>
        </p:txBody>
      </p:sp>
      <p:graphicFrame>
        <p:nvGraphicFramePr>
          <p:cNvPr id="130127" name="Group 7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603043039"/>
              </p:ext>
            </p:extLst>
          </p:nvPr>
        </p:nvGraphicFramePr>
        <p:xfrm>
          <a:off x="0" y="5168900"/>
          <a:ext cx="9144000" cy="761832"/>
        </p:xfrm>
        <a:graphic>
          <a:graphicData uri="http://schemas.openxmlformats.org/drawingml/2006/table">
            <a:tbl>
              <a:tblPr/>
              <a:tblGrid>
                <a:gridCol w="1340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3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12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>
                          <a:tab pos="180000" algn="r"/>
                        </a:tabLst>
                      </a:pPr>
                      <a:r>
                        <a:rPr kumimoji="0" 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Auteur :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 François-Régis Prince – Yves </a:t>
                      </a:r>
                      <a:r>
                        <a:rPr kumimoji="0" lang="fr-F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Gambin</a:t>
                      </a:r>
                      <a:endParaRPr kumimoji="0" 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91919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40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>
                          <a:tab pos="180000" algn="r"/>
                        </a:tabLst>
                      </a:pPr>
                      <a:r>
                        <a:rPr kumimoji="0" 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Version :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 1.0</a:t>
                      </a:r>
                      <a:endParaRPr kumimoji="0" 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91919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2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>
                          <a:tab pos="180000" algn="r"/>
                        </a:tabLst>
                      </a:pPr>
                      <a:r>
                        <a:rPr kumimoji="0" 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Date :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20000"/>
                        </a:buClr>
                        <a:buSzPct val="9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19191"/>
                          </a:solidFill>
                          <a:effectLst/>
                          <a:latin typeface="+mn-lt"/>
                        </a:rPr>
                        <a:t> 10/02/2021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91919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E9BFC-FAAD-4C64-B11C-FC8C676BE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soutenir l’ECAM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869F24-29EE-43E9-8BF3-D8BA67DDC94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5F6E1E4-4679-4034-B2C9-37F84CB75B7F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B9D3A1-680B-4778-A1BF-2D9735F6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82A4-57CE-4AFF-9480-D98609E527FB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130905D-ED9A-40AB-9177-EA542FFD937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800" b="1" dirty="0"/>
              <a:t>En versant votre taxe d’apprentissage à ECAM Lyon, vous soutenez la formation d’ingénieurs :</a:t>
            </a:r>
          </a:p>
          <a:p>
            <a:r>
              <a:rPr lang="fr-FR" sz="2000" dirty="0"/>
              <a:t>POLYVALENTS ET INNOVANTS</a:t>
            </a:r>
          </a:p>
          <a:p>
            <a:pPr marL="0" indent="0">
              <a:buNone/>
            </a:pPr>
            <a:r>
              <a:rPr lang="fr-FR" sz="1800" dirty="0"/>
              <a:t>Votre taxe d’apprentissage contribuera au financement de nouveaux outils pédagogiques pour une formation pratique, en lien avec les entreprises (ex : création de travaux pratiques en réalité virtuelle et/ou augmentée, banc d’essai en énergétique, …)</a:t>
            </a:r>
          </a:p>
          <a:p>
            <a:r>
              <a:rPr lang="fr-FR" sz="1800" dirty="0"/>
              <a:t>AGILES DANS DES CONTEXTES MULTICULTURELS</a:t>
            </a:r>
          </a:p>
          <a:p>
            <a:pPr marL="0" indent="0">
              <a:buNone/>
            </a:pPr>
            <a:r>
              <a:rPr lang="fr-FR" sz="1800" dirty="0"/>
              <a:t>Votre taxe d’apprentissage contribuera à renforcer le potentiel interculturel des élèves-ingénieurs sur un campus toujours plus internationalisé (ex : programmes de formation innovants 100% en anglais, filière franco-chinoise, …)</a:t>
            </a:r>
          </a:p>
          <a:p>
            <a:r>
              <a:rPr lang="fr-FR" sz="1800" dirty="0"/>
              <a:t>RESPONSABLES ET ENGAGES POUR UNE SOCIÉTÉ DURABLE</a:t>
            </a:r>
          </a:p>
          <a:p>
            <a:pPr marL="0" indent="0">
              <a:buNone/>
            </a:pPr>
            <a:r>
              <a:rPr lang="fr-FR" sz="1800" dirty="0"/>
              <a:t>Votre taxe d’apprentissage contribuera au développement de cycles de conférences-débats et ateliers sur la responsabilité de l’ingénieur et l’engagement individuel.</a:t>
            </a: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85831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122D1-DCE0-4AFB-BA47-8E8C9D28E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Modalités de versement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D2A6275-EE8D-4A2E-93EB-E52194F3912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6844439" y="5587881"/>
            <a:ext cx="1587500" cy="288000"/>
          </a:xfrm>
        </p:spPr>
        <p:txBody>
          <a:bodyPr/>
          <a:lstStyle/>
          <a:p>
            <a:pPr>
              <a:defRPr/>
            </a:pPr>
            <a:fld id="{347C973A-3731-4B35-8602-8B2C913C4F14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00F1F0-EF46-4864-A1B4-B3F857E7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71014" y="5587881"/>
            <a:ext cx="685800" cy="288000"/>
          </a:xfrm>
        </p:spPr>
        <p:txBody>
          <a:bodyPr/>
          <a:lstStyle/>
          <a:p>
            <a:fld id="{C0E23D3F-6CAD-4BF7-9F6C-F5411D3A3D0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DE75890-6C87-4AC0-82DD-2CF1D9478B9E}"/>
              </a:ext>
            </a:extLst>
          </p:cNvPr>
          <p:cNvSpPr txBox="1"/>
          <p:nvPr/>
        </p:nvSpPr>
        <p:spPr>
          <a:xfrm>
            <a:off x="64434" y="1550267"/>
            <a:ext cx="320934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1/ </a:t>
            </a:r>
            <a:r>
              <a:rPr lang="fr-FR" sz="1100" b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Calculer le montant de la TA 2021, basé sur la masse salariale 2020 </a:t>
            </a:r>
            <a:r>
              <a:rPr lang="fr-FR" sz="11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pour déterminer le « solde de la taxe d’apprentissage » (déductions possibles)</a:t>
            </a:r>
          </a:p>
          <a:p>
            <a:endParaRPr lang="fr-FR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F5BE5-D441-48DD-850F-4AC2B09E1E5E}"/>
              </a:ext>
            </a:extLst>
          </p:cNvPr>
          <p:cNvSpPr/>
          <p:nvPr/>
        </p:nvSpPr>
        <p:spPr>
          <a:xfrm>
            <a:off x="64434" y="4648998"/>
            <a:ext cx="63914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/>
              <a:t>3/ Nous signaler leur versement ou intention de versement sur</a:t>
            </a:r>
            <a:r>
              <a:rPr lang="fr-FR" sz="1600" b="1" dirty="0"/>
              <a:t> </a:t>
            </a:r>
            <a:r>
              <a:rPr lang="fr-FR" sz="1200" b="1" u="sng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www.ta.ecam.fr</a:t>
            </a:r>
            <a:r>
              <a:rPr lang="fr-FR" sz="1200" b="1" dirty="0">
                <a:solidFill>
                  <a:srgbClr val="0000FF"/>
                </a:solidFill>
              </a:rPr>
              <a:t> </a:t>
            </a:r>
          </a:p>
          <a:p>
            <a:endParaRPr lang="fr-FR" sz="1600" dirty="0">
              <a:solidFill>
                <a:srgbClr val="0000FF"/>
              </a:solidFill>
            </a:endParaRPr>
          </a:p>
          <a:p>
            <a:r>
              <a:rPr lang="fr-FR" sz="1100" dirty="0">
                <a:ea typeface="Verdana" panose="020B0604030504040204" pitchFamily="34" charset="0"/>
                <a:cs typeface="Arial" panose="020B0604020202020204" pitchFamily="34" charset="0"/>
              </a:rPr>
              <a:t>A réception du versement, le service comptable de l’ECAM leur adressera ensuite le reçu libératoire dans les meilleurs délais.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30D9A6-6566-4504-A46B-8F72DAAFEE18}"/>
              </a:ext>
            </a:extLst>
          </p:cNvPr>
          <p:cNvSpPr txBox="1"/>
          <p:nvPr/>
        </p:nvSpPr>
        <p:spPr>
          <a:xfrm>
            <a:off x="64434" y="3310170"/>
            <a:ext cx="30986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2/ </a:t>
            </a:r>
            <a:r>
              <a:rPr lang="fr-FR" sz="1100" b="1" dirty="0"/>
              <a:t>Effectuer le versement </a:t>
            </a:r>
            <a:endParaRPr lang="fr-FR" sz="1200" b="1" dirty="0"/>
          </a:p>
          <a:p>
            <a:r>
              <a:rPr lang="fr-FR" sz="1100" b="1" u="sng" dirty="0">
                <a:solidFill>
                  <a:srgbClr val="0000FF"/>
                </a:solidFill>
              </a:rPr>
              <a:t>AVANT LE 31 MAI 2021  </a:t>
            </a:r>
          </a:p>
          <a:p>
            <a:r>
              <a:rPr lang="fr-FR" sz="1100" b="1" u="sng" dirty="0">
                <a:solidFill>
                  <a:srgbClr val="0000FF"/>
                </a:solidFill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par carte bancaire</a:t>
            </a:r>
          </a:p>
          <a:p>
            <a:pPr marL="171450" indent="-171450">
              <a:buFontTx/>
              <a:buChar char="-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Par chèque</a:t>
            </a:r>
          </a:p>
          <a:p>
            <a:pPr marL="171450" indent="-171450">
              <a:buFontTx/>
              <a:buChar char="-"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Par virement</a:t>
            </a:r>
          </a:p>
          <a:p>
            <a:endParaRPr lang="fr-FR" sz="1200" dirty="0">
              <a:solidFill>
                <a:srgbClr val="0000FF"/>
              </a:solidFill>
            </a:endParaRPr>
          </a:p>
        </p:txBody>
      </p:sp>
      <p:pic>
        <p:nvPicPr>
          <p:cNvPr id="38" name="Image 37">
            <a:extLst>
              <a:ext uri="{FF2B5EF4-FFF2-40B4-BE49-F238E27FC236}">
                <a16:creationId xmlns:a16="http://schemas.microsoft.com/office/drawing/2014/main" id="{DB4BF1DB-4308-4CB6-B867-62B52C1B2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915" y="1490651"/>
            <a:ext cx="5884807" cy="326560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9AFEAC6-56AC-4FE1-AA4C-6C2140A4602D}"/>
              </a:ext>
            </a:extLst>
          </p:cNvPr>
          <p:cNvSpPr txBox="1"/>
          <p:nvPr/>
        </p:nvSpPr>
        <p:spPr>
          <a:xfrm>
            <a:off x="2333" y="1101006"/>
            <a:ext cx="65021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Site ECAM taxe :</a:t>
            </a:r>
          </a:p>
          <a:p>
            <a:r>
              <a:rPr lang="fr-FR" sz="1100" b="1" dirty="0"/>
              <a:t> </a:t>
            </a:r>
            <a:r>
              <a:rPr lang="fr-FR" sz="1100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https://www.ecam.fr/entreprises/soutenir-ecam-lyon/taxe-dapprentissage/ </a:t>
            </a:r>
            <a:endParaRPr lang="fr-FR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2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73E0B-AB7C-470D-BCE8-E9BB0163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Fonctionnalités de l’annuaire AIE 1/2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75CEC9-793B-464A-A668-DE3BB8A1E9C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5F6E1E4-4679-4034-B2C9-37F84CB75B7F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604434-BFCB-4D95-A490-15D4BA4F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82A4-57CE-4AFF-9480-D98609E527FB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202987CF-336F-4DBA-8566-F332827598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FR" dirty="0"/>
              <a:t>PEGASE outil CRM de l’ECAM et AIE sont 2 bases de données </a:t>
            </a:r>
          </a:p>
          <a:p>
            <a:pPr lvl="1"/>
            <a:r>
              <a:rPr lang="fr-FR" dirty="0"/>
              <a:t>gérant chacune des fonctionnalités spécifiques,</a:t>
            </a:r>
          </a:p>
          <a:p>
            <a:pPr lvl="1"/>
            <a:r>
              <a:rPr lang="fr-FR" dirty="0"/>
              <a:t>Reposant sur un annuaire des anciens synchronisé entre les deux bases</a:t>
            </a:r>
          </a:p>
          <a:p>
            <a:r>
              <a:rPr lang="fr-FR" dirty="0"/>
              <a:t>Les fiches PEGASE remises au démarcheur donnent une photo à l’instant « t » des informations  </a:t>
            </a:r>
          </a:p>
          <a:p>
            <a:r>
              <a:rPr lang="fr-FR" dirty="0"/>
              <a:t>Tous les démarcheurs appartiennent au groupe « Taxe Apprentissage » pour la durée de la campagne</a:t>
            </a:r>
          </a:p>
          <a:p>
            <a:r>
              <a:rPr lang="fr-FR" dirty="0"/>
              <a:t>Des fonctionnalités spécifiques sont proposées outre l’accès à l’annuaire donc </a:t>
            </a:r>
          </a:p>
        </p:txBody>
      </p:sp>
    </p:spTree>
    <p:extLst>
      <p:ext uri="{BB962C8B-B14F-4D97-AF65-F5344CB8AC3E}">
        <p14:creationId xmlns:p14="http://schemas.microsoft.com/office/powerpoint/2010/main" val="194208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>
            <a:extLst>
              <a:ext uri="{FF2B5EF4-FFF2-40B4-BE49-F238E27FC236}">
                <a16:creationId xmlns:a16="http://schemas.microsoft.com/office/drawing/2014/main" id="{4D707EFC-05DE-425E-9BC6-9015918830D1}"/>
              </a:ext>
            </a:extLst>
          </p:cNvPr>
          <p:cNvSpPr/>
          <p:nvPr/>
        </p:nvSpPr>
        <p:spPr>
          <a:xfrm>
            <a:off x="2156178" y="3905956"/>
            <a:ext cx="891822" cy="48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C573E0B-AB7C-470D-BCE8-E9BB0163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Fonctionnalités de l’annuaire AIE 2/2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75CEC9-793B-464A-A668-DE3BB8A1E9C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5F6E1E4-4679-4034-B2C9-37F84CB75B7F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604434-BFCB-4D95-A490-15D4BA4F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82A4-57CE-4AFF-9480-D98609E527FB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7C834E71-1F37-4820-AC35-3849A82E1385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 rotWithShape="1">
          <a:blip r:embed="rId2"/>
          <a:srcRect l="1810" t="10033" r="13235" b="43220"/>
          <a:stretch/>
        </p:blipFill>
        <p:spPr>
          <a:xfrm>
            <a:off x="112889" y="1775910"/>
            <a:ext cx="8973962" cy="3654046"/>
          </a:xfr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CC46300-18B9-4572-AF95-7752626B96F1}"/>
              </a:ext>
            </a:extLst>
          </p:cNvPr>
          <p:cNvSpPr/>
          <p:nvPr/>
        </p:nvSpPr>
        <p:spPr>
          <a:xfrm>
            <a:off x="1612194" y="4001521"/>
            <a:ext cx="1087967" cy="489600"/>
          </a:xfrm>
          <a:prstGeom prst="ellipse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222E4EC-CE58-4D37-B367-F6662A7DDADC}"/>
              </a:ext>
            </a:extLst>
          </p:cNvPr>
          <p:cNvSpPr/>
          <p:nvPr/>
        </p:nvSpPr>
        <p:spPr>
          <a:xfrm>
            <a:off x="4019902" y="3978944"/>
            <a:ext cx="891823" cy="489600"/>
          </a:xfrm>
          <a:prstGeom prst="ellipse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91B5DA1-70A6-4671-9A19-F3CD92FA8221}"/>
              </a:ext>
            </a:extLst>
          </p:cNvPr>
          <p:cNvSpPr/>
          <p:nvPr/>
        </p:nvSpPr>
        <p:spPr>
          <a:xfrm>
            <a:off x="1919110" y="4836599"/>
            <a:ext cx="1761067" cy="486205"/>
          </a:xfrm>
          <a:prstGeom prst="ellipse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885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4528EB83-05A7-4DA2-B922-5184F7378C6C}" type="slidenum">
              <a:rPr lang="fr-FR">
                <a:solidFill>
                  <a:schemeClr val="bg1"/>
                </a:solidFill>
                <a:latin typeface="+mn-lt"/>
              </a:rPr>
              <a:pPr eaLnBrk="1" hangingPunct="1"/>
              <a:t>14</a:t>
            </a:fld>
            <a:endParaRPr lang="fr-F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97113"/>
            <a:ext cx="7673975" cy="1130300"/>
          </a:xfrm>
        </p:spPr>
        <p:txBody>
          <a:bodyPr/>
          <a:lstStyle/>
          <a:p>
            <a:pPr eaLnBrk="1" hangingPunct="1"/>
            <a:r>
              <a:rPr lang="fr-FR" dirty="0"/>
              <a:t>Merci de votre attention</a:t>
            </a:r>
          </a:p>
        </p:txBody>
      </p:sp>
      <p:sp>
        <p:nvSpPr>
          <p:cNvPr id="1229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332000" y="3916800"/>
            <a:ext cx="6480000" cy="1753200"/>
          </a:xfrm>
        </p:spPr>
        <p:txBody>
          <a:bodyPr/>
          <a:lstStyle/>
          <a:p>
            <a:pPr>
              <a:defRPr/>
            </a:pPr>
            <a:r>
              <a:rPr lang="fr-FR" b="1" dirty="0" err="1"/>
              <a:t>Francois-Régis</a:t>
            </a:r>
            <a:r>
              <a:rPr lang="fr-FR" b="1" dirty="0"/>
              <a:t> Prince</a:t>
            </a:r>
          </a:p>
          <a:p>
            <a:pPr>
              <a:defRPr/>
            </a:pPr>
            <a:r>
              <a:rPr lang="fr-FR" b="1" dirty="0"/>
              <a:t>Yves </a:t>
            </a:r>
            <a:r>
              <a:rPr lang="fr-FR" b="1" dirty="0" err="1"/>
              <a:t>Gambin</a:t>
            </a:r>
            <a:endParaRPr lang="fr-FR" b="1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Equipe Taxe Apprentissage (ETA)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3DE2B69-580F-413E-9994-5F5482544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890912"/>
              </p:ext>
            </p:extLst>
          </p:nvPr>
        </p:nvGraphicFramePr>
        <p:xfrm>
          <a:off x="481914" y="1693562"/>
          <a:ext cx="8410509" cy="2445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3783">
                  <a:extLst>
                    <a:ext uri="{9D8B030D-6E8A-4147-A177-3AD203B41FA5}">
                      <a16:colId xmlns:a16="http://schemas.microsoft.com/office/drawing/2014/main" val="2212054817"/>
                    </a:ext>
                  </a:extLst>
                </a:gridCol>
                <a:gridCol w="3776726">
                  <a:extLst>
                    <a:ext uri="{9D8B030D-6E8A-4147-A177-3AD203B41FA5}">
                      <a16:colId xmlns:a16="http://schemas.microsoft.com/office/drawing/2014/main" val="412509489"/>
                    </a:ext>
                  </a:extLst>
                </a:gridCol>
              </a:tblGrid>
              <a:tr h="52533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Noms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Fonction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202636"/>
                  </a:ext>
                </a:extLst>
              </a:tr>
              <a:tr h="602909">
                <a:tc>
                  <a:txBody>
                    <a:bodyPr/>
                    <a:lstStyle/>
                    <a:p>
                      <a:r>
                        <a:rPr lang="fr-FR" dirty="0"/>
                        <a:t>Audrey </a:t>
                      </a:r>
                      <a:r>
                        <a:rPr lang="fr-FR" dirty="0" err="1"/>
                        <a:t>Baltzli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ECAM responsable relation école entreprises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16646"/>
                  </a:ext>
                </a:extLst>
              </a:tr>
              <a:tr h="525333">
                <a:tc>
                  <a:txBody>
                    <a:bodyPr/>
                    <a:lstStyle/>
                    <a:p>
                      <a:r>
                        <a:rPr lang="fr-FR" dirty="0"/>
                        <a:t>François-Régis Prince (L78)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l’équipe TA des relanceurs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26437"/>
                  </a:ext>
                </a:extLst>
              </a:tr>
              <a:tr h="5253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Yves </a:t>
                      </a:r>
                      <a:r>
                        <a:rPr lang="fr-FR" dirty="0" err="1"/>
                        <a:t>Gambin</a:t>
                      </a:r>
                      <a:r>
                        <a:rPr lang="fr-FR" dirty="0"/>
                        <a:t> (L69)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Ancien responsable encore très actif de l’équipe TA des relanceurs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6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3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3DE2B69-580F-413E-9994-5F5482544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808345"/>
              </p:ext>
            </p:extLst>
          </p:nvPr>
        </p:nvGraphicFramePr>
        <p:xfrm>
          <a:off x="245224" y="1693561"/>
          <a:ext cx="8647200" cy="3842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6893">
                  <a:extLst>
                    <a:ext uri="{9D8B030D-6E8A-4147-A177-3AD203B41FA5}">
                      <a16:colId xmlns:a16="http://schemas.microsoft.com/office/drawing/2014/main" val="2212054817"/>
                    </a:ext>
                  </a:extLst>
                </a:gridCol>
                <a:gridCol w="3730307">
                  <a:extLst>
                    <a:ext uri="{9D8B030D-6E8A-4147-A177-3AD203B41FA5}">
                      <a16:colId xmlns:a16="http://schemas.microsoft.com/office/drawing/2014/main" val="412509489"/>
                    </a:ext>
                  </a:extLst>
                </a:gridCol>
              </a:tblGrid>
              <a:tr h="419444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Ecole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Association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202636"/>
                  </a:ext>
                </a:extLst>
              </a:tr>
              <a:tr h="2119259">
                <a:tc>
                  <a:txBody>
                    <a:bodyPr/>
                    <a:lstStyle/>
                    <a:p>
                      <a:pPr marL="0" indent="-180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 en place la stratégie générale</a:t>
                      </a:r>
                    </a:p>
                    <a:p>
                      <a:pPr marL="0" indent="-180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Organise les mailings (Entreprises, Anciens, Parents)</a:t>
                      </a:r>
                    </a:p>
                    <a:p>
                      <a:pPr marL="0" indent="-180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Relance :</a:t>
                      </a:r>
                    </a:p>
                    <a:p>
                      <a:pPr marL="0" lvl="1" indent="-144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SzPct val="50000"/>
                        <a:buFont typeface="Courier New" panose="02070309020205020404" pitchFamily="49" charset="0"/>
                        <a:buChar char="o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Groupes industriels</a:t>
                      </a:r>
                    </a:p>
                    <a:p>
                      <a:pPr marL="0" lvl="1" indent="-144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SzPct val="50000"/>
                        <a:buFont typeface="Courier New" panose="02070309020205020404" pitchFamily="49" charset="0"/>
                        <a:buChar char="o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Entreprises employant des alternants, des stagiaires ou des parents d’élèves, et sans ECAM</a:t>
                      </a:r>
                    </a:p>
                    <a:p>
                      <a:pPr marL="0" lvl="1" indent="-144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SzPct val="50000"/>
                        <a:buFont typeface="Courier New" panose="02070309020205020404" pitchFamily="49" charset="0"/>
                        <a:buChar char="o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Fournisseurs et les Clients de l’Ecole</a:t>
                      </a:r>
                    </a:p>
                    <a:p>
                      <a:pPr marL="0" lvl="1" indent="-180000" algn="l" defTabSz="914400" rtl="0" eaLnBrk="1" latinLnBrk="0" hangingPunct="1">
                        <a:lnSpc>
                          <a:spcPct val="8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 à jour les fiches-entreprises dans le CRM* PEGASE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1800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Établit, à partir du fichier PEGASE, la liste des Entreprises à relancer et, en liaison avec l’Ecole, la répartition Ecole/Alumni</a:t>
                      </a:r>
                    </a:p>
                    <a:p>
                      <a:pPr marL="0" marR="0" lvl="0" indent="-1800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Relance essentiellement les Entreprises employant un ingénieur ECAM</a:t>
                      </a:r>
                    </a:p>
                    <a:p>
                      <a:pPr marL="0" marR="0" lvl="0" indent="-1800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Analyse, avec l’Ecole, les résultats de la campagne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1664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EBEE4268-6FA7-4320-8901-CDC5FA52CFA5}"/>
              </a:ext>
            </a:extLst>
          </p:cNvPr>
          <p:cNvSpPr/>
          <p:nvPr/>
        </p:nvSpPr>
        <p:spPr>
          <a:xfrm>
            <a:off x="245224" y="5738296"/>
            <a:ext cx="8241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*</a:t>
            </a:r>
            <a:r>
              <a:rPr lang="fr-FR" dirty="0">
                <a:solidFill>
                  <a:srgbClr val="008000"/>
                </a:solidFill>
              </a:rPr>
              <a:t> Customer Relationship Management = gestion de la relation client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6127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chiffres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3DE2B69-580F-413E-9994-5F5482544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901478"/>
              </p:ext>
            </p:extLst>
          </p:nvPr>
        </p:nvGraphicFramePr>
        <p:xfrm>
          <a:off x="506627" y="1693561"/>
          <a:ext cx="8385796" cy="432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930">
                  <a:extLst>
                    <a:ext uri="{9D8B030D-6E8A-4147-A177-3AD203B41FA5}">
                      <a16:colId xmlns:a16="http://schemas.microsoft.com/office/drawing/2014/main" val="2212054817"/>
                    </a:ext>
                  </a:extLst>
                </a:gridCol>
                <a:gridCol w="2174789">
                  <a:extLst>
                    <a:ext uri="{9D8B030D-6E8A-4147-A177-3AD203B41FA5}">
                      <a16:colId xmlns:a16="http://schemas.microsoft.com/office/drawing/2014/main" val="3902319696"/>
                    </a:ext>
                  </a:extLst>
                </a:gridCol>
                <a:gridCol w="3962077">
                  <a:extLst>
                    <a:ext uri="{9D8B030D-6E8A-4147-A177-3AD203B41FA5}">
                      <a16:colId xmlns:a16="http://schemas.microsoft.com/office/drawing/2014/main" val="412509489"/>
                    </a:ext>
                  </a:extLst>
                </a:gridCol>
              </a:tblGrid>
              <a:tr h="73569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Quantité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Répartition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202636"/>
                  </a:ext>
                </a:extLst>
              </a:tr>
              <a:tr h="84433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Entreprises à démarcher 20/21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~ 2350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55 % par l’école</a:t>
                      </a:r>
                    </a:p>
                    <a:p>
                      <a:pPr algn="ctr"/>
                      <a:r>
                        <a:rPr lang="fr-FR" b="1" dirty="0"/>
                        <a:t>45 % par les anciens 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655116646"/>
                  </a:ext>
                </a:extLst>
              </a:tr>
              <a:tr h="73569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Collecte 2018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633 749 €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Contribution école : 46 %</a:t>
                      </a:r>
                    </a:p>
                    <a:p>
                      <a:pPr algn="ctr"/>
                      <a:r>
                        <a:rPr lang="fr-FR" b="1" dirty="0"/>
                        <a:t>Contribution des anciens : 44 %</a:t>
                      </a:r>
                    </a:p>
                    <a:p>
                      <a:pPr algn="ctr"/>
                      <a:r>
                        <a:rPr lang="fr-FR" dirty="0"/>
                        <a:t>Nouveaux verseurs : 10 %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82926437"/>
                  </a:ext>
                </a:extLst>
              </a:tr>
              <a:tr h="73569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Collecte 2019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729 921 €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Contribution école : 48 %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Contribution des anciens : 38 %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Nouveaux verseurs : 14 %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832601340"/>
                  </a:ext>
                </a:extLst>
              </a:tr>
              <a:tr h="73569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Collecte 2020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580 390 €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Contribution école : 54,6 %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Contribution des anciens  32,6 %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Nouveaux verseurs : 12,8 %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35208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10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6A718-4CE0-4AEB-8E4E-BD1802DD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des dernières campagnes (€)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4892D1F-0B46-4048-8598-AE004D684FF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47C973A-3731-4B35-8602-8B2C913C4F14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2A02A4-1CBB-4EE3-9E6B-4F388CDE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3D3F-6CAD-4BF7-9F6C-F5411D3A3D03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FE045EB-C74B-48B8-AE06-9B182E07A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41523"/>
              </p:ext>
            </p:extLst>
          </p:nvPr>
        </p:nvGraphicFramePr>
        <p:xfrm>
          <a:off x="742122" y="1543800"/>
          <a:ext cx="7388046" cy="377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1461">
                  <a:extLst>
                    <a:ext uri="{9D8B030D-6E8A-4147-A177-3AD203B41FA5}">
                      <a16:colId xmlns:a16="http://schemas.microsoft.com/office/drawing/2014/main" val="1758920423"/>
                    </a:ext>
                  </a:extLst>
                </a:gridCol>
                <a:gridCol w="1312195">
                  <a:extLst>
                    <a:ext uri="{9D8B030D-6E8A-4147-A177-3AD203B41FA5}">
                      <a16:colId xmlns:a16="http://schemas.microsoft.com/office/drawing/2014/main" val="2126186822"/>
                    </a:ext>
                  </a:extLst>
                </a:gridCol>
                <a:gridCol w="1312195">
                  <a:extLst>
                    <a:ext uri="{9D8B030D-6E8A-4147-A177-3AD203B41FA5}">
                      <a16:colId xmlns:a16="http://schemas.microsoft.com/office/drawing/2014/main" val="2976625855"/>
                    </a:ext>
                  </a:extLst>
                </a:gridCol>
                <a:gridCol w="1312195">
                  <a:extLst>
                    <a:ext uri="{9D8B030D-6E8A-4147-A177-3AD203B41FA5}">
                      <a16:colId xmlns:a16="http://schemas.microsoft.com/office/drawing/2014/main" val="4235091617"/>
                    </a:ext>
                  </a:extLst>
                </a:gridCol>
              </a:tblGrid>
              <a:tr h="314200">
                <a:tc>
                  <a:txBody>
                    <a:bodyPr/>
                    <a:lstStyle/>
                    <a:p>
                      <a:pPr algn="l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2 019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2 018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0328873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284578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 non affectés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580 390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131 356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93 427 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312578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CRCI Auvergne R.A.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7 175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13 774 </a:t>
                      </a:r>
                      <a:endParaRPr lang="fr-FR" sz="16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6405362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ASP / OCTALIA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122 423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83 135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1030942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autres (dont frais de gestion)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1 758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-3 482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113827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fonds affectés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598 565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540 322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75759066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nb versements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872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848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3565477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versement moyen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686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637 </a:t>
                      </a:r>
                      <a:endParaRPr lang="fr-FR" sz="16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7882174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nb entités verseuses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715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 </a:t>
                      </a:r>
                      <a:endParaRPr lang="fr-FR" sz="16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0643830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versement moyen </a:t>
                      </a:r>
                      <a:r>
                        <a:rPr lang="fr-FR" sz="14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</a:t>
                      </a:r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837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751 </a:t>
                      </a:r>
                      <a:endParaRPr lang="fr-FR" sz="16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075708"/>
                  </a:ext>
                </a:extLst>
              </a:tr>
              <a:tr h="314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collecté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580 390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729 921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633 749 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5621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13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7BA951-F3D3-412F-A69A-9281ADCBAEE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47C973A-3731-4B35-8602-8B2C913C4F14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F8A43B-B868-43C1-B12A-C821D1F5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3D3F-6CAD-4BF7-9F6C-F5411D3A3D03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CD264C64-86E4-4753-BBA0-8077BDF8F3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2475476"/>
              </p:ext>
            </p:extLst>
          </p:nvPr>
        </p:nvGraphicFramePr>
        <p:xfrm>
          <a:off x="4730048" y="1647769"/>
          <a:ext cx="4381852" cy="448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re 9">
            <a:extLst>
              <a:ext uri="{FF2B5EF4-FFF2-40B4-BE49-F238E27FC236}">
                <a16:creationId xmlns:a16="http://schemas.microsoft.com/office/drawing/2014/main" id="{C9A80BBC-FC3D-4085-891F-1224BE5B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Contribution de la TA au budget de l’ECAM Lyon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4E7C9E5C-7A90-454F-B5E1-CECC5F3876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995244"/>
              </p:ext>
            </p:extLst>
          </p:nvPr>
        </p:nvGraphicFramePr>
        <p:xfrm>
          <a:off x="57150" y="1647769"/>
          <a:ext cx="4514850" cy="4706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1965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35C4BA-0D93-43B8-80CD-899571B4E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Calendrier collecte 2020 - 2021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85B29B0-FD7A-424F-B470-02531235327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47C973A-3731-4B35-8602-8B2C913C4F14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1F6E6B-7397-4FF8-93B0-EAC912A94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3D3F-6CAD-4BF7-9F6C-F5411D3A3D03}" type="slidenum">
              <a:rPr lang="fr-FR" smtClean="0"/>
              <a:pPr/>
              <a:t>7</a:t>
            </a:fld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D4B2AE05-2946-4602-B6D6-478164E83386}"/>
              </a:ext>
            </a:extLst>
          </p:cNvPr>
          <p:cNvGrpSpPr/>
          <p:nvPr/>
        </p:nvGrpSpPr>
        <p:grpSpPr>
          <a:xfrm>
            <a:off x="179511" y="1344864"/>
            <a:ext cx="8845624" cy="4980950"/>
            <a:chOff x="179511" y="1344864"/>
            <a:chExt cx="8845624" cy="4980950"/>
          </a:xfrm>
        </p:grpSpPr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3F1B8E66-90CD-4D54-986A-5CFB3B750CE4}"/>
                </a:ext>
              </a:extLst>
            </p:cNvPr>
            <p:cNvGrpSpPr/>
            <p:nvPr/>
          </p:nvGrpSpPr>
          <p:grpSpPr>
            <a:xfrm>
              <a:off x="179511" y="1344864"/>
              <a:ext cx="8845624" cy="810572"/>
              <a:chOff x="179511" y="1344864"/>
              <a:chExt cx="8845624" cy="810572"/>
            </a:xfrm>
          </p:grpSpPr>
          <p:sp>
            <p:nvSpPr>
              <p:cNvPr id="5" name="Flèche : pentagone 4">
                <a:extLst>
                  <a:ext uri="{FF2B5EF4-FFF2-40B4-BE49-F238E27FC236}">
                    <a16:creationId xmlns:a16="http://schemas.microsoft.com/office/drawing/2014/main" id="{2F41803E-9203-4AB0-B0B6-5F05D9788BF0}"/>
                  </a:ext>
                </a:extLst>
              </p:cNvPr>
              <p:cNvSpPr/>
              <p:nvPr/>
            </p:nvSpPr>
            <p:spPr>
              <a:xfrm>
                <a:off x="179511" y="1651380"/>
                <a:ext cx="1584176" cy="50405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600" dirty="0"/>
                  <a:t>Avant le 15/02/21</a:t>
                </a:r>
              </a:p>
            </p:txBody>
          </p:sp>
          <p:sp>
            <p:nvSpPr>
              <p:cNvPr id="6" name="Flèche : pentagone 5">
                <a:extLst>
                  <a:ext uri="{FF2B5EF4-FFF2-40B4-BE49-F238E27FC236}">
                    <a16:creationId xmlns:a16="http://schemas.microsoft.com/office/drawing/2014/main" id="{D6D9AE2E-7C21-49FF-A054-2112CBDDEED3}"/>
                  </a:ext>
                </a:extLst>
              </p:cNvPr>
              <p:cNvSpPr/>
              <p:nvPr/>
            </p:nvSpPr>
            <p:spPr>
              <a:xfrm>
                <a:off x="5004049" y="1651380"/>
                <a:ext cx="2664294" cy="50405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600" dirty="0"/>
                  <a:t>01/03/ au 31/05/21</a:t>
                </a:r>
              </a:p>
            </p:txBody>
          </p:sp>
          <p:sp>
            <p:nvSpPr>
              <p:cNvPr id="10" name="Flèche : pentagone 9">
                <a:extLst>
                  <a:ext uri="{FF2B5EF4-FFF2-40B4-BE49-F238E27FC236}">
                    <a16:creationId xmlns:a16="http://schemas.microsoft.com/office/drawing/2014/main" id="{C5629BA8-020C-4464-A64C-85212D1504DF}"/>
                  </a:ext>
                </a:extLst>
              </p:cNvPr>
              <p:cNvSpPr/>
              <p:nvPr/>
            </p:nvSpPr>
            <p:spPr>
              <a:xfrm>
                <a:off x="1928270" y="1651380"/>
                <a:ext cx="2931762" cy="50405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600" dirty="0"/>
                  <a:t>15/02/21 au 01/03/21</a:t>
                </a:r>
              </a:p>
            </p:txBody>
          </p:sp>
          <p:sp>
            <p:nvSpPr>
              <p:cNvPr id="13" name="Flèche : bas 12">
                <a:extLst>
                  <a:ext uri="{FF2B5EF4-FFF2-40B4-BE49-F238E27FC236}">
                    <a16:creationId xmlns:a16="http://schemas.microsoft.com/office/drawing/2014/main" id="{21122A63-0337-40AC-A011-05CA0B4999E6}"/>
                  </a:ext>
                </a:extLst>
              </p:cNvPr>
              <p:cNvSpPr/>
              <p:nvPr/>
            </p:nvSpPr>
            <p:spPr>
              <a:xfrm rot="16200000">
                <a:off x="4631513" y="1339068"/>
                <a:ext cx="225266" cy="236858"/>
              </a:xfrm>
              <a:prstGeom prst="down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Flèche : bas 28">
                <a:extLst>
                  <a:ext uri="{FF2B5EF4-FFF2-40B4-BE49-F238E27FC236}">
                    <a16:creationId xmlns:a16="http://schemas.microsoft.com/office/drawing/2014/main" id="{3C435B41-2BAE-40CB-B410-C298F5945DCA}"/>
                  </a:ext>
                </a:extLst>
              </p:cNvPr>
              <p:cNvSpPr/>
              <p:nvPr/>
            </p:nvSpPr>
            <p:spPr>
              <a:xfrm rot="5400000">
                <a:off x="7653305" y="1348310"/>
                <a:ext cx="225266" cy="236860"/>
              </a:xfrm>
              <a:prstGeom prst="down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Flèche : pentagone 29">
                <a:extLst>
                  <a:ext uri="{FF2B5EF4-FFF2-40B4-BE49-F238E27FC236}">
                    <a16:creationId xmlns:a16="http://schemas.microsoft.com/office/drawing/2014/main" id="{ABF47B4C-06BF-44D1-A119-F8F54D58C360}"/>
                  </a:ext>
                </a:extLst>
              </p:cNvPr>
              <p:cNvSpPr/>
              <p:nvPr/>
            </p:nvSpPr>
            <p:spPr>
              <a:xfrm>
                <a:off x="7884368" y="1645953"/>
                <a:ext cx="1140767" cy="50405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fr-FR" sz="1600" dirty="0"/>
                  <a:t>Avant 31/07/21 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5D45F13-2863-499C-8879-6B86ACF56E6F}"/>
                  </a:ext>
                </a:extLst>
              </p:cNvPr>
              <p:cNvSpPr/>
              <p:nvPr/>
            </p:nvSpPr>
            <p:spPr>
              <a:xfrm>
                <a:off x="4930296" y="1344864"/>
                <a:ext cx="2664295" cy="2345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fr-FR" sz="1200" b="1" dirty="0">
                    <a:solidFill>
                      <a:schemeClr val="tx1"/>
                    </a:solidFill>
                  </a:rPr>
                  <a:t>Début campagne 01/03 - fin 31/05</a:t>
                </a:r>
              </a:p>
            </p:txBody>
          </p:sp>
        </p:grp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45801640-ADB7-498C-80E7-F904935F5B70}"/>
                </a:ext>
              </a:extLst>
            </p:cNvPr>
            <p:cNvGrpSpPr/>
            <p:nvPr/>
          </p:nvGrpSpPr>
          <p:grpSpPr>
            <a:xfrm>
              <a:off x="179511" y="2217004"/>
              <a:ext cx="8666112" cy="4108810"/>
              <a:chOff x="179511" y="2217004"/>
              <a:chExt cx="8666112" cy="410881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FB5FAED-5CBF-4AC8-BF81-1F2FD9E7E389}"/>
                  </a:ext>
                </a:extLst>
              </p:cNvPr>
              <p:cNvSpPr/>
              <p:nvPr/>
            </p:nvSpPr>
            <p:spPr>
              <a:xfrm>
                <a:off x="179512" y="2217004"/>
                <a:ext cx="1584176" cy="5489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Mise à jour site internet école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C403427-8F43-4DE9-9288-6762E018D3D3}"/>
                  </a:ext>
                </a:extLst>
              </p:cNvPr>
              <p:cNvSpPr/>
              <p:nvPr/>
            </p:nvSpPr>
            <p:spPr>
              <a:xfrm>
                <a:off x="179511" y="2757258"/>
                <a:ext cx="1584176" cy="73728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Mise en place moyens de  paiement taxe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376D2D4-01CC-4811-B0E6-7280F3A1FA8B}"/>
                  </a:ext>
                </a:extLst>
              </p:cNvPr>
              <p:cNvSpPr/>
              <p:nvPr/>
            </p:nvSpPr>
            <p:spPr>
              <a:xfrm>
                <a:off x="179511" y="4231880"/>
                <a:ext cx="1584176" cy="9743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Mise à jour  :</a:t>
                </a:r>
              </a:p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Livret démarcheur</a:t>
                </a:r>
              </a:p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Présentation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4D56560-3E66-4E77-9B60-C2B9546DBBFA}"/>
                  </a:ext>
                </a:extLst>
              </p:cNvPr>
              <p:cNvSpPr/>
              <p:nvPr/>
            </p:nvSpPr>
            <p:spPr>
              <a:xfrm>
                <a:off x="179511" y="3494541"/>
                <a:ext cx="1584176" cy="73728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Consolidation liste démarcheurs (environ 90)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44316AD-5771-447E-96D9-EB35FC789252}"/>
                  </a:ext>
                </a:extLst>
              </p:cNvPr>
              <p:cNvSpPr/>
              <p:nvPr/>
            </p:nvSpPr>
            <p:spPr>
              <a:xfrm>
                <a:off x="1928270" y="2223111"/>
                <a:ext cx="2931761" cy="54895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Envoi des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courriers postaux 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 l’école aux :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609551C-58FA-4878-A268-0714DF89F5F5}"/>
                  </a:ext>
                </a:extLst>
              </p:cNvPr>
              <p:cNvSpPr/>
              <p:nvPr/>
            </p:nvSpPr>
            <p:spPr>
              <a:xfrm>
                <a:off x="2063042" y="2770409"/>
                <a:ext cx="2796989" cy="40585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entreprises ayant versé TA les dernières années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E07A67F-D6BF-47AE-BEEA-C39C65B17D2C}"/>
                  </a:ext>
                </a:extLst>
              </p:cNvPr>
              <p:cNvSpPr/>
              <p:nvPr/>
            </p:nvSpPr>
            <p:spPr>
              <a:xfrm>
                <a:off x="2063042" y="3184038"/>
                <a:ext cx="2796989" cy="40585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entreprises ayant accueilli un stagiaire ou un alternant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02CA199-E19D-4F3B-8AA0-F84A2051F566}"/>
                  </a:ext>
                </a:extLst>
              </p:cNvPr>
              <p:cNvSpPr/>
              <p:nvPr/>
            </p:nvSpPr>
            <p:spPr>
              <a:xfrm>
                <a:off x="2063042" y="3590229"/>
                <a:ext cx="2796989" cy="2232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diplômés dirigeants encore en activité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D060FE6-7D68-47A9-B6BB-A4DC09B3EDAA}"/>
                  </a:ext>
                </a:extLst>
              </p:cNvPr>
              <p:cNvSpPr/>
              <p:nvPr/>
            </p:nvSpPr>
            <p:spPr>
              <a:xfrm>
                <a:off x="2063042" y="4256585"/>
                <a:ext cx="2796989" cy="38688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entreprises avec lesquelles l’ECAM entretient ders relations (événement ,,,)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5F06FFF-F679-444E-9560-8EC3F2F9B5BD}"/>
                  </a:ext>
                </a:extLst>
              </p:cNvPr>
              <p:cNvSpPr/>
              <p:nvPr/>
            </p:nvSpPr>
            <p:spPr>
              <a:xfrm>
                <a:off x="2063042" y="3812021"/>
                <a:ext cx="2796989" cy="44644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autres entreprises qui embauchent un diplômé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A749D8B-98CD-4C22-903A-CC45ED2BA1D1}"/>
                  </a:ext>
                </a:extLst>
              </p:cNvPr>
              <p:cNvSpPr/>
              <p:nvPr/>
            </p:nvSpPr>
            <p:spPr>
              <a:xfrm>
                <a:off x="1898385" y="4805968"/>
                <a:ext cx="2931761" cy="40277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Envoi de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mailings 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 l’école aux :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6348688-0604-4A24-A958-1BBCC810766A}"/>
                  </a:ext>
                </a:extLst>
              </p:cNvPr>
              <p:cNvSpPr/>
              <p:nvPr/>
            </p:nvSpPr>
            <p:spPr>
              <a:xfrm>
                <a:off x="2037778" y="5217872"/>
                <a:ext cx="2796989" cy="40585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campus managers et contacts relations entreprises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30169F4-62C7-42BC-A865-1C64C6098D5A}"/>
                  </a:ext>
                </a:extLst>
              </p:cNvPr>
              <p:cNvSpPr/>
              <p:nvPr/>
            </p:nvSpPr>
            <p:spPr>
              <a:xfrm>
                <a:off x="2037778" y="5624096"/>
                <a:ext cx="2796989" cy="28301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tuteurs stage et alternance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0B94122-679F-4D47-B1C3-F6825F3EFE22}"/>
                  </a:ext>
                </a:extLst>
              </p:cNvPr>
              <p:cNvSpPr/>
              <p:nvPr/>
            </p:nvSpPr>
            <p:spPr>
              <a:xfrm>
                <a:off x="179511" y="5217872"/>
                <a:ext cx="1584176" cy="108905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Constitution :</a:t>
                </a:r>
              </a:p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Dossiers individuels démarcheurs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072FFF4-2E03-4A1C-986F-71EE1C167662}"/>
                  </a:ext>
                </a:extLst>
              </p:cNvPr>
              <p:cNvSpPr/>
              <p:nvPr/>
            </p:nvSpPr>
            <p:spPr>
              <a:xfrm>
                <a:off x="2037778" y="5912137"/>
                <a:ext cx="2796989" cy="41367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Anciens élèves en activité, contacts TA et parents d’élèves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D2A3789-6B8B-4ABC-85C6-C42749E7CDEA}"/>
                  </a:ext>
                </a:extLst>
              </p:cNvPr>
              <p:cNvSpPr/>
              <p:nvPr/>
            </p:nvSpPr>
            <p:spPr>
              <a:xfrm>
                <a:off x="5004051" y="2227444"/>
                <a:ext cx="1296142" cy="87808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Démarcheurs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relance téléphonique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72E7059-10B4-49A1-B71B-CFE00B16962E}"/>
                  </a:ext>
                </a:extLst>
              </p:cNvPr>
              <p:cNvSpPr/>
              <p:nvPr/>
            </p:nvSpPr>
            <p:spPr>
              <a:xfrm>
                <a:off x="5004048" y="3105527"/>
                <a:ext cx="1296142" cy="101974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Ecole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relance téléphonique + RDV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559A34A-F808-424D-9495-C5772B7C791E}"/>
                  </a:ext>
                </a:extLst>
              </p:cNvPr>
              <p:cNvSpPr/>
              <p:nvPr/>
            </p:nvSpPr>
            <p:spPr>
              <a:xfrm>
                <a:off x="6372200" y="2227444"/>
                <a:ext cx="1296143" cy="189782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Démarcheurs + école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relance sur les promesses de versements après demande à l’ECAM</a:t>
                </a:r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2E947CB-A394-4D78-99E1-C0A48D4B606E}"/>
                  </a:ext>
                </a:extLst>
              </p:cNvPr>
              <p:cNvSpPr/>
              <p:nvPr/>
            </p:nvSpPr>
            <p:spPr>
              <a:xfrm>
                <a:off x="8291384" y="2227444"/>
                <a:ext cx="554239" cy="136942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Analyse et bilan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3574D9E-7DF0-4CA5-AECC-C3209C10733F}"/>
                  </a:ext>
                </a:extLst>
              </p:cNvPr>
              <p:cNvSpPr/>
              <p:nvPr/>
            </p:nvSpPr>
            <p:spPr>
              <a:xfrm>
                <a:off x="5004047" y="4198132"/>
                <a:ext cx="3287337" cy="108905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t" anchorCtr="0"/>
              <a:lstStyle/>
              <a:p>
                <a:pPr marL="36000"/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400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Ecole</a:t>
                </a:r>
                <a:r>
                  <a:rPr lang="fr-FR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Mise à jour des données dans PEGASE à partir des retours des démarcheurs et réception des versements </a:t>
                </a:r>
              </a:p>
              <a:p>
                <a:pPr algn="ctr"/>
                <a:endParaRPr lang="fr-F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5384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D51F22-365B-4D1D-A689-018AB2E5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Cette année encore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1F2438-ED49-4068-A591-0547C8F14F1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5F6E1E4-4679-4034-B2C9-37F84CB75B7F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6804F4-A3E9-429E-B766-4E23AF0A4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82A4-57CE-4AFF-9480-D98609E527FB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E2235CFA-5239-405A-8BA0-47651743CCE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FR" dirty="0"/>
              <a:t>Mêmes modalités que 2020</a:t>
            </a:r>
          </a:p>
          <a:p>
            <a:r>
              <a:rPr lang="fr-FR" dirty="0">
                <a:solidFill>
                  <a:srgbClr val="002060"/>
                </a:solidFill>
              </a:rPr>
              <a:t>Pérennisation de l’envoi des Dossiers-Démarcheurs sous format numérique</a:t>
            </a:r>
          </a:p>
          <a:p>
            <a:r>
              <a:rPr lang="fr-FR" dirty="0">
                <a:solidFill>
                  <a:srgbClr val="002060"/>
                </a:solidFill>
              </a:rPr>
              <a:t>Mise à jour et renvoi à l’ECAM des fiches par les Démarcheurs sous format numérique</a:t>
            </a:r>
          </a:p>
          <a:p>
            <a:r>
              <a:rPr lang="fr-FR" dirty="0">
                <a:solidFill>
                  <a:srgbClr val="002060"/>
                </a:solidFill>
              </a:rPr>
              <a:t>Présentation de nouvelle fiche </a:t>
            </a:r>
          </a:p>
          <a:p>
            <a:pPr marL="0" indent="0">
              <a:buNone/>
            </a:pPr>
            <a:r>
              <a:rPr lang="fr-FR" sz="1800" b="1" dirty="0">
                <a:solidFill>
                  <a:srgbClr val="002060"/>
                </a:solidFill>
              </a:rPr>
              <a:t>PS : </a:t>
            </a:r>
            <a:r>
              <a:rPr lang="fr-FR" sz="1800" b="1">
                <a:solidFill>
                  <a:srgbClr val="002060"/>
                </a:solidFill>
              </a:rPr>
              <a:t>fiche aussi dans </a:t>
            </a:r>
            <a:r>
              <a:rPr lang="fr-FR" sz="1800" b="1" dirty="0">
                <a:solidFill>
                  <a:srgbClr val="002060"/>
                </a:solidFill>
              </a:rPr>
              <a:t>le « livret démarcheur »</a:t>
            </a:r>
            <a:r>
              <a:rPr lang="fr-FR" dirty="0">
                <a:solidFill>
                  <a:srgbClr val="002060"/>
                </a:solidFill>
              </a:rPr>
              <a:t>  </a:t>
            </a:r>
          </a:p>
        </p:txBody>
      </p:sp>
      <p:graphicFrame>
        <p:nvGraphicFramePr>
          <p:cNvPr id="9" name="Objet 8">
            <a:hlinkClick r:id="rId2" action="ppaction://hlinkfile"/>
            <a:extLst>
              <a:ext uri="{FF2B5EF4-FFF2-40B4-BE49-F238E27FC236}">
                <a16:creationId xmlns:a16="http://schemas.microsoft.com/office/drawing/2014/main" id="{3E6C53F5-0B45-4592-8ED8-8B31E36A7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724025"/>
              </p:ext>
            </p:extLst>
          </p:nvPr>
        </p:nvGraphicFramePr>
        <p:xfrm>
          <a:off x="5137352" y="366185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3" imgW="914400" imgH="771480" progId="Word.Document.12">
                  <p:embed/>
                </p:oleObj>
              </mc:Choice>
              <mc:Fallback>
                <p:oleObj name="Document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7352" y="366185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A7C6D008-880F-4AE5-9406-8F7231EECF23}"/>
              </a:ext>
            </a:extLst>
          </p:cNvPr>
          <p:cNvSpPr txBox="1"/>
          <p:nvPr/>
        </p:nvSpPr>
        <p:spPr>
          <a:xfrm>
            <a:off x="4134678" y="2908852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buClr>
                <a:schemeClr val="tx2"/>
              </a:buClr>
              <a:buFont typeface="Wingdings 3" panose="05040102010807070707" pitchFamily="18" charset="2"/>
              <a:buChar char=""/>
            </a:pPr>
            <a:endParaRPr lang="fr-FR" kern="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CCC90F6-0C34-4FC4-98C5-18B5BA1313E2}"/>
              </a:ext>
            </a:extLst>
          </p:cNvPr>
          <p:cNvSpPr txBox="1"/>
          <p:nvPr/>
        </p:nvSpPr>
        <p:spPr>
          <a:xfrm>
            <a:off x="4134678" y="2908852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buClr>
                <a:schemeClr val="tx2"/>
              </a:buClr>
              <a:buFont typeface="Wingdings 3" panose="05040102010807070707" pitchFamily="18" charset="2"/>
              <a:buChar char="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05539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2375C-F5DF-4AB0-9244-AD9D9C24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Assujettis/non assujettis à la taxe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C92EDDB-583B-4B6D-A352-61E60311449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47C973A-3731-4B35-8602-8B2C913C4F14}" type="datetime1">
              <a:rPr lang="fr-FR" smtClean="0"/>
              <a:pPr>
                <a:defRPr/>
              </a:pPr>
              <a:t>05/03/2021</a:t>
            </a:fld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36F86D-C1AA-4448-A74B-8C88F12A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3D3F-6CAD-4BF7-9F6C-F5411D3A3D0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9D2478-B55D-4150-A439-E6402370387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Sont assujettis à la taxe d’apprentissage,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entreprises qui remplissent les conditions suivantes</a:t>
            </a: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avoir au moins 1 salarié, </a:t>
            </a:r>
            <a:endParaRPr lang="fr-FR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 domiciliées ou établies en France </a:t>
            </a: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 soumises à l'IS (Impôts sur les Sociétés) ou à l'IR (Impôt sur le Revenu) au titre des BIC (Bénéfices Industriels et Commerciaux).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sont pas assujettis à la taxe d’apprentissage :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associations loi 1901 non passibles de l'impôt sur les sociétés,</a:t>
            </a:r>
            <a:endParaRPr lang="fr-F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’État et les collectivités locales, les Établissements publics,</a:t>
            </a:r>
            <a:endParaRPr lang="fr-F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sociétés et autres personnes morales ayant pour objet exclusif les divers ordres d'enseignement</a:t>
            </a:r>
            <a:endParaRPr lang="fr-F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0"/>
              </a:spcAft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personnes imposées au titre des bénéfices non commerciaux</a:t>
            </a:r>
            <a:endParaRPr lang="fr-F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2965845"/>
      </p:ext>
    </p:extLst>
  </p:cSld>
  <p:clrMapOvr>
    <a:masterClrMapping/>
  </p:clrMapOvr>
</p:sld>
</file>

<file path=ppt/theme/theme1.xml><?xml version="1.0" encoding="utf-8"?>
<a:theme xmlns:a="http://schemas.openxmlformats.org/drawingml/2006/main" name="ECAM_ACTi_PPT- Cours Light 2003-Travail">
  <a:themeElements>
    <a:clrScheme name="Personnalisé 3">
      <a:dk1>
        <a:srgbClr val="2E3192"/>
      </a:dk1>
      <a:lt1>
        <a:srgbClr val="FFFFFF"/>
      </a:lt1>
      <a:dk2>
        <a:srgbClr val="000000"/>
      </a:dk2>
      <a:lt2>
        <a:srgbClr val="D6D7F2"/>
      </a:lt2>
      <a:accent1>
        <a:srgbClr val="00AEEF"/>
      </a:accent1>
      <a:accent2>
        <a:srgbClr val="A6CE39"/>
      </a:accent2>
      <a:accent3>
        <a:srgbClr val="F47920"/>
      </a:accent3>
      <a:accent4>
        <a:srgbClr val="346576"/>
      </a:accent4>
      <a:accent5>
        <a:srgbClr val="467315"/>
      </a:accent5>
      <a:accent6>
        <a:srgbClr val="A04908"/>
      </a:accent6>
      <a:hlink>
        <a:srgbClr val="009AD0"/>
      </a:hlink>
      <a:folHlink>
        <a:srgbClr val="F7A05F"/>
      </a:folHlink>
    </a:clrScheme>
    <a:fontScheme name="ECAM">
      <a:majorFont>
        <a:latin typeface="Eras Demi ITC"/>
        <a:ea typeface=""/>
        <a:cs typeface=""/>
      </a:majorFont>
      <a:minorFont>
        <a:latin typeface="Eras Medium ITC"/>
        <a:ea typeface=""/>
        <a:cs typeface=""/>
      </a:minorFont>
    </a:fontScheme>
    <a:fmtScheme name="Solides discret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re 1">
        <a:dk1>
          <a:srgbClr val="000066"/>
        </a:dk1>
        <a:lt1>
          <a:srgbClr val="FFFFFF"/>
        </a:lt1>
        <a:dk2>
          <a:srgbClr val="059BFF"/>
        </a:dk2>
        <a:lt2>
          <a:srgbClr val="5C5C6C"/>
        </a:lt2>
        <a:accent1>
          <a:srgbClr val="003366"/>
        </a:accent1>
        <a:accent2>
          <a:srgbClr val="0569FF"/>
        </a:accent2>
        <a:accent3>
          <a:srgbClr val="FFFFFF"/>
        </a:accent3>
        <a:accent4>
          <a:srgbClr val="000056"/>
        </a:accent4>
        <a:accent5>
          <a:srgbClr val="AAADB8"/>
        </a:accent5>
        <a:accent6>
          <a:srgbClr val="045EE7"/>
        </a:accent6>
        <a:hlink>
          <a:srgbClr val="FAAA00"/>
        </a:hlink>
        <a:folHlink>
          <a:srgbClr val="40CA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6" id="{8EF63169-C950-4EDE-A0B1-91A26CA9AF9E}" vid="{EFBA275E-9CC9-4725-8924-E49266764B1B}"/>
    </a:ext>
  </a:extLst>
</a:theme>
</file>

<file path=ppt/theme/theme2.xml><?xml version="1.0" encoding="utf-8"?>
<a:theme xmlns:a="http://schemas.openxmlformats.org/drawingml/2006/main" name="Chapitre">
  <a:themeElements>
    <a:clrScheme name="ECAM">
      <a:dk1>
        <a:srgbClr val="000000"/>
      </a:dk1>
      <a:lt1>
        <a:srgbClr val="FFFFFF"/>
      </a:lt1>
      <a:dk2>
        <a:srgbClr val="2E3192"/>
      </a:dk2>
      <a:lt2>
        <a:srgbClr val="D6D7F2"/>
      </a:lt2>
      <a:accent1>
        <a:srgbClr val="00AEEF"/>
      </a:accent1>
      <a:accent2>
        <a:srgbClr val="A6CE39"/>
      </a:accent2>
      <a:accent3>
        <a:srgbClr val="F47920"/>
      </a:accent3>
      <a:accent4>
        <a:srgbClr val="0072F0"/>
      </a:accent4>
      <a:accent5>
        <a:srgbClr val="8AAC2A"/>
      </a:accent5>
      <a:accent6>
        <a:srgbClr val="B07548"/>
      </a:accent6>
      <a:hlink>
        <a:srgbClr val="009AD0"/>
      </a:hlink>
      <a:folHlink>
        <a:srgbClr val="F7A05F"/>
      </a:folHlink>
    </a:clrScheme>
    <a:fontScheme name="ECAM">
      <a:majorFont>
        <a:latin typeface="Eras Demi ITC"/>
        <a:ea typeface=""/>
        <a:cs typeface=""/>
      </a:majorFont>
      <a:minorFont>
        <a:latin typeface="Eras Medium ITC"/>
        <a:ea typeface=""/>
        <a:cs typeface=""/>
      </a:minorFont>
    </a:fontScheme>
    <a:fmtScheme name="Solides discret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eaLnBrk="1" hangingPunct="1">
          <a:buClr>
            <a:schemeClr val="tx2"/>
          </a:buClr>
          <a:buFont typeface="Wingdings 3" panose="05040102010807070707" pitchFamily="18" charset="2"/>
          <a:buChar char=""/>
          <a:defRPr kern="0" dirty="0" smtClean="0"/>
        </a:defPPr>
      </a:lstStyle>
    </a:txDef>
  </a:objectDefaults>
  <a:extraClrSchemeLst>
    <a:extraClrScheme>
      <a:clrScheme name="Chapitre 1">
        <a:dk1>
          <a:srgbClr val="000066"/>
        </a:dk1>
        <a:lt1>
          <a:srgbClr val="FFFFFF"/>
        </a:lt1>
        <a:dk2>
          <a:srgbClr val="059BFF"/>
        </a:dk2>
        <a:lt2>
          <a:srgbClr val="5C5C6C"/>
        </a:lt2>
        <a:accent1>
          <a:srgbClr val="003366"/>
        </a:accent1>
        <a:accent2>
          <a:srgbClr val="0569FF"/>
        </a:accent2>
        <a:accent3>
          <a:srgbClr val="FFFFFF"/>
        </a:accent3>
        <a:accent4>
          <a:srgbClr val="000056"/>
        </a:accent4>
        <a:accent5>
          <a:srgbClr val="AAADB8"/>
        </a:accent5>
        <a:accent6>
          <a:srgbClr val="045EE7"/>
        </a:accent6>
        <a:hlink>
          <a:srgbClr val="FAAA00"/>
        </a:hlink>
        <a:folHlink>
          <a:srgbClr val="40CA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6" id="{8EF63169-C950-4EDE-A0B1-91A26CA9AF9E}" vid="{48E258A2-6029-40CE-92E3-6AB47552C092}"/>
    </a:ext>
  </a:extLst>
</a:theme>
</file>

<file path=ppt/theme/theme3.xml><?xml version="1.0" encoding="utf-8"?>
<a:theme xmlns:a="http://schemas.openxmlformats.org/drawingml/2006/main" name="Standard">
  <a:themeElements>
    <a:clrScheme name="ECAM">
      <a:dk1>
        <a:srgbClr val="000000"/>
      </a:dk1>
      <a:lt1>
        <a:srgbClr val="FFFFFF"/>
      </a:lt1>
      <a:dk2>
        <a:srgbClr val="2E3192"/>
      </a:dk2>
      <a:lt2>
        <a:srgbClr val="D6D7F2"/>
      </a:lt2>
      <a:accent1>
        <a:srgbClr val="00AEEF"/>
      </a:accent1>
      <a:accent2>
        <a:srgbClr val="A6CE39"/>
      </a:accent2>
      <a:accent3>
        <a:srgbClr val="F47920"/>
      </a:accent3>
      <a:accent4>
        <a:srgbClr val="0072F0"/>
      </a:accent4>
      <a:accent5>
        <a:srgbClr val="8AAC2A"/>
      </a:accent5>
      <a:accent6>
        <a:srgbClr val="B07548"/>
      </a:accent6>
      <a:hlink>
        <a:srgbClr val="009AD0"/>
      </a:hlink>
      <a:folHlink>
        <a:srgbClr val="F7A05F"/>
      </a:folHlink>
    </a:clrScheme>
    <a:fontScheme name="ECAM">
      <a:majorFont>
        <a:latin typeface="Eras Demi ITC"/>
        <a:ea typeface=""/>
        <a:cs typeface=""/>
      </a:majorFont>
      <a:minorFont>
        <a:latin typeface="Eras Medium ITC"/>
        <a:ea typeface=""/>
        <a:cs typeface=""/>
      </a:minorFont>
    </a:fontScheme>
    <a:fmtScheme name="Solides discret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1">
        <a:dk1>
          <a:srgbClr val="000066"/>
        </a:dk1>
        <a:lt1>
          <a:srgbClr val="FFFFFF"/>
        </a:lt1>
        <a:dk2>
          <a:srgbClr val="059BFF"/>
        </a:dk2>
        <a:lt2>
          <a:srgbClr val="5C5C6C"/>
        </a:lt2>
        <a:accent1>
          <a:srgbClr val="003366"/>
        </a:accent1>
        <a:accent2>
          <a:srgbClr val="0569FF"/>
        </a:accent2>
        <a:accent3>
          <a:srgbClr val="FFFFFF"/>
        </a:accent3>
        <a:accent4>
          <a:srgbClr val="000056"/>
        </a:accent4>
        <a:accent5>
          <a:srgbClr val="AAADB8"/>
        </a:accent5>
        <a:accent6>
          <a:srgbClr val="045EE7"/>
        </a:accent6>
        <a:hlink>
          <a:srgbClr val="FAAA00"/>
        </a:hlink>
        <a:folHlink>
          <a:srgbClr val="40CA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6" id="{8EF63169-C950-4EDE-A0B1-91A26CA9AF9E}" vid="{EDA415F8-B8F6-44B8-AE89-3E5CAF2F9C63}"/>
    </a:ext>
  </a:extLst>
</a:theme>
</file>

<file path=ppt/theme/theme4.xml><?xml version="1.0" encoding="utf-8"?>
<a:theme xmlns:a="http://schemas.openxmlformats.org/drawingml/2006/main" name="Signature">
  <a:themeElements>
    <a:clrScheme name="ECAM">
      <a:dk1>
        <a:srgbClr val="000000"/>
      </a:dk1>
      <a:lt1>
        <a:srgbClr val="FFFFFF"/>
      </a:lt1>
      <a:dk2>
        <a:srgbClr val="2E3192"/>
      </a:dk2>
      <a:lt2>
        <a:srgbClr val="D6D7F2"/>
      </a:lt2>
      <a:accent1>
        <a:srgbClr val="00AEEF"/>
      </a:accent1>
      <a:accent2>
        <a:srgbClr val="A6CE39"/>
      </a:accent2>
      <a:accent3>
        <a:srgbClr val="F47920"/>
      </a:accent3>
      <a:accent4>
        <a:srgbClr val="0072F0"/>
      </a:accent4>
      <a:accent5>
        <a:srgbClr val="8AAC2A"/>
      </a:accent5>
      <a:accent6>
        <a:srgbClr val="B07548"/>
      </a:accent6>
      <a:hlink>
        <a:srgbClr val="009AD0"/>
      </a:hlink>
      <a:folHlink>
        <a:srgbClr val="F7A05F"/>
      </a:folHlink>
    </a:clrScheme>
    <a:fontScheme name="ECAM">
      <a:majorFont>
        <a:latin typeface="Eras Demi ITC"/>
        <a:ea typeface=""/>
        <a:cs typeface=""/>
      </a:majorFont>
      <a:minorFont>
        <a:latin typeface="Eras Medium ITC"/>
        <a:ea typeface=""/>
        <a:cs typeface=""/>
      </a:minorFont>
    </a:fontScheme>
    <a:fmtScheme name="Solides discret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gnature 1">
        <a:dk1>
          <a:srgbClr val="000066"/>
        </a:dk1>
        <a:lt1>
          <a:srgbClr val="FFFFFF"/>
        </a:lt1>
        <a:dk2>
          <a:srgbClr val="059BFF"/>
        </a:dk2>
        <a:lt2>
          <a:srgbClr val="5C5C6C"/>
        </a:lt2>
        <a:accent1>
          <a:srgbClr val="003366"/>
        </a:accent1>
        <a:accent2>
          <a:srgbClr val="0569FF"/>
        </a:accent2>
        <a:accent3>
          <a:srgbClr val="FFFFFF"/>
        </a:accent3>
        <a:accent4>
          <a:srgbClr val="000056"/>
        </a:accent4>
        <a:accent5>
          <a:srgbClr val="AAADB8"/>
        </a:accent5>
        <a:accent6>
          <a:srgbClr val="045EE7"/>
        </a:accent6>
        <a:hlink>
          <a:srgbClr val="FAAA00"/>
        </a:hlink>
        <a:folHlink>
          <a:srgbClr val="40CA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6" id="{8EF63169-C950-4EDE-A0B1-91A26CA9AF9E}" vid="{6C54D847-2371-447C-9D23-91E94B37B8B9}"/>
    </a:ext>
  </a:extLst>
</a:theme>
</file>

<file path=ppt/theme/theme5.xml><?xml version="1.0" encoding="utf-8"?>
<a:theme xmlns:a="http://schemas.openxmlformats.org/drawingml/2006/main" name="Thème Office">
  <a:themeElements>
    <a:clrScheme name="ECAM">
      <a:dk1>
        <a:srgbClr val="2E3192"/>
      </a:dk1>
      <a:lt1>
        <a:srgbClr val="FFFFFF"/>
      </a:lt1>
      <a:dk2>
        <a:srgbClr val="2E3192"/>
      </a:dk2>
      <a:lt2>
        <a:srgbClr val="D6D7F2"/>
      </a:lt2>
      <a:accent1>
        <a:srgbClr val="00AEEF"/>
      </a:accent1>
      <a:accent2>
        <a:srgbClr val="A6CE39"/>
      </a:accent2>
      <a:accent3>
        <a:srgbClr val="F47920"/>
      </a:accent3>
      <a:accent4>
        <a:srgbClr val="0072F0"/>
      </a:accent4>
      <a:accent5>
        <a:srgbClr val="8AAC2A"/>
      </a:accent5>
      <a:accent6>
        <a:srgbClr val="B07548"/>
      </a:accent6>
      <a:hlink>
        <a:srgbClr val="009AD0"/>
      </a:hlink>
      <a:folHlink>
        <a:srgbClr val="F7A05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ECAM">
      <a:dk1>
        <a:srgbClr val="00145A"/>
      </a:dk1>
      <a:lt1>
        <a:srgbClr val="FFFFFF"/>
      </a:lt1>
      <a:dk2>
        <a:srgbClr val="2E3192"/>
      </a:dk2>
      <a:lt2>
        <a:srgbClr val="D6D7F2"/>
      </a:lt2>
      <a:accent1>
        <a:srgbClr val="00AEEF"/>
      </a:accent1>
      <a:accent2>
        <a:srgbClr val="8447FF"/>
      </a:accent2>
      <a:accent3>
        <a:srgbClr val="F47920"/>
      </a:accent3>
      <a:accent4>
        <a:srgbClr val="996633"/>
      </a:accent4>
      <a:accent5>
        <a:srgbClr val="A6CE39"/>
      </a:accent5>
      <a:accent6>
        <a:srgbClr val="60781E"/>
      </a:accent6>
      <a:hlink>
        <a:srgbClr val="009AD0"/>
      </a:hlink>
      <a:folHlink>
        <a:srgbClr val="F7A05F"/>
      </a:folHlink>
    </a:clrScheme>
    <a:fontScheme name="ECAM">
      <a:majorFont>
        <a:latin typeface="Eras Demi ITC"/>
        <a:ea typeface=""/>
        <a:cs typeface=""/>
      </a:majorFont>
      <a:minorFont>
        <a:latin typeface="Eras Medium ITC"/>
        <a:ea typeface=""/>
        <a:cs typeface=""/>
      </a:minorFont>
    </a:fontScheme>
    <a:fmtScheme name="Solides discret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AM">
    <a:dk1>
      <a:srgbClr val="000000"/>
    </a:dk1>
    <a:lt1>
      <a:srgbClr val="FFFFFF"/>
    </a:lt1>
    <a:dk2>
      <a:srgbClr val="2E3192"/>
    </a:dk2>
    <a:lt2>
      <a:srgbClr val="D6D7F2"/>
    </a:lt2>
    <a:accent1>
      <a:srgbClr val="00AEEF"/>
    </a:accent1>
    <a:accent2>
      <a:srgbClr val="A6CE39"/>
    </a:accent2>
    <a:accent3>
      <a:srgbClr val="F47920"/>
    </a:accent3>
    <a:accent4>
      <a:srgbClr val="0072F0"/>
    </a:accent4>
    <a:accent5>
      <a:srgbClr val="8AAC2A"/>
    </a:accent5>
    <a:accent6>
      <a:srgbClr val="B07548"/>
    </a:accent6>
    <a:hlink>
      <a:srgbClr val="009AD0"/>
    </a:hlink>
    <a:folHlink>
      <a:srgbClr val="F7A05F"/>
    </a:folHlink>
  </a:clrScheme>
</a:themeOverride>
</file>

<file path=ppt/theme/themeOverride2.xml><?xml version="1.0" encoding="utf-8"?>
<a:themeOverride xmlns:a="http://schemas.openxmlformats.org/drawingml/2006/main">
  <a:clrScheme name="ECAM">
    <a:dk1>
      <a:srgbClr val="000000"/>
    </a:dk1>
    <a:lt1>
      <a:srgbClr val="FFFFFF"/>
    </a:lt1>
    <a:dk2>
      <a:srgbClr val="2E3192"/>
    </a:dk2>
    <a:lt2>
      <a:srgbClr val="D6D7F2"/>
    </a:lt2>
    <a:accent1>
      <a:srgbClr val="00AEEF"/>
    </a:accent1>
    <a:accent2>
      <a:srgbClr val="A6CE39"/>
    </a:accent2>
    <a:accent3>
      <a:srgbClr val="F47920"/>
    </a:accent3>
    <a:accent4>
      <a:srgbClr val="0072F0"/>
    </a:accent4>
    <a:accent5>
      <a:srgbClr val="8AAC2A"/>
    </a:accent5>
    <a:accent6>
      <a:srgbClr val="B07548"/>
    </a:accent6>
    <a:hlink>
      <a:srgbClr val="009AD0"/>
    </a:hlink>
    <a:folHlink>
      <a:srgbClr val="F7A05F"/>
    </a:folHlink>
  </a:clrScheme>
</a:themeOverride>
</file>

<file path=ppt/theme/themeOverride3.xml><?xml version="1.0" encoding="utf-8"?>
<a:themeOverride xmlns:a="http://schemas.openxmlformats.org/drawingml/2006/main">
  <a:clrScheme name="ECAM">
    <a:dk1>
      <a:srgbClr val="000000"/>
    </a:dk1>
    <a:lt1>
      <a:srgbClr val="FFFFFF"/>
    </a:lt1>
    <a:dk2>
      <a:srgbClr val="2E3192"/>
    </a:dk2>
    <a:lt2>
      <a:srgbClr val="D6D7F2"/>
    </a:lt2>
    <a:accent1>
      <a:srgbClr val="00AEEF"/>
    </a:accent1>
    <a:accent2>
      <a:srgbClr val="A6CE39"/>
    </a:accent2>
    <a:accent3>
      <a:srgbClr val="F47920"/>
    </a:accent3>
    <a:accent4>
      <a:srgbClr val="0072F0"/>
    </a:accent4>
    <a:accent5>
      <a:srgbClr val="8AAC2A"/>
    </a:accent5>
    <a:accent6>
      <a:srgbClr val="B07548"/>
    </a:accent6>
    <a:hlink>
      <a:srgbClr val="009AD0"/>
    </a:hlink>
    <a:folHlink>
      <a:srgbClr val="F7A05F"/>
    </a:folHlink>
  </a:clrScheme>
</a:themeOverride>
</file>

<file path=ppt/theme/themeOverride4.xml><?xml version="1.0" encoding="utf-8"?>
<a:themeOverride xmlns:a="http://schemas.openxmlformats.org/drawingml/2006/main">
  <a:clrScheme name="ECAM">
    <a:dk1>
      <a:srgbClr val="000000"/>
    </a:dk1>
    <a:lt1>
      <a:srgbClr val="FFFFFF"/>
    </a:lt1>
    <a:dk2>
      <a:srgbClr val="2E3192"/>
    </a:dk2>
    <a:lt2>
      <a:srgbClr val="D6D7F2"/>
    </a:lt2>
    <a:accent1>
      <a:srgbClr val="00AEEF"/>
    </a:accent1>
    <a:accent2>
      <a:srgbClr val="A6CE39"/>
    </a:accent2>
    <a:accent3>
      <a:srgbClr val="F47920"/>
    </a:accent3>
    <a:accent4>
      <a:srgbClr val="0072F0"/>
    </a:accent4>
    <a:accent5>
      <a:srgbClr val="8AAC2A"/>
    </a:accent5>
    <a:accent6>
      <a:srgbClr val="B07548"/>
    </a:accent6>
    <a:hlink>
      <a:srgbClr val="009AD0"/>
    </a:hlink>
    <a:folHlink>
      <a:srgbClr val="F7A05F"/>
    </a:folHlink>
  </a:clrScheme>
</a:themeOverride>
</file>

<file path=ppt/theme/themeOverride5.xml><?xml version="1.0" encoding="utf-8"?>
<a:themeOverride xmlns:a="http://schemas.openxmlformats.org/drawingml/2006/main">
  <a:clrScheme name="ECAM">
    <a:dk1>
      <a:srgbClr val="000000"/>
    </a:dk1>
    <a:lt1>
      <a:srgbClr val="FFFFFF"/>
    </a:lt1>
    <a:dk2>
      <a:srgbClr val="2E3192"/>
    </a:dk2>
    <a:lt2>
      <a:srgbClr val="D6D7F2"/>
    </a:lt2>
    <a:accent1>
      <a:srgbClr val="00AEEF"/>
    </a:accent1>
    <a:accent2>
      <a:srgbClr val="A6CE39"/>
    </a:accent2>
    <a:accent3>
      <a:srgbClr val="F47920"/>
    </a:accent3>
    <a:accent4>
      <a:srgbClr val="0072F0"/>
    </a:accent4>
    <a:accent5>
      <a:srgbClr val="8AAC2A"/>
    </a:accent5>
    <a:accent6>
      <a:srgbClr val="B07548"/>
    </a:accent6>
    <a:hlink>
      <a:srgbClr val="009AD0"/>
    </a:hlink>
    <a:folHlink>
      <a:srgbClr val="F7A05F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COM-Présentation ECAM</Template>
  <TotalTime>2207</TotalTime>
  <Words>1085</Words>
  <Application>Microsoft Office PowerPoint</Application>
  <PresentationFormat>Affichage à l'écran (4:3)</PresentationFormat>
  <Paragraphs>196</Paragraphs>
  <Slides>14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4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8" baseType="lpstr">
      <vt:lpstr>Arial</vt:lpstr>
      <vt:lpstr>Calibri</vt:lpstr>
      <vt:lpstr>Courier New</vt:lpstr>
      <vt:lpstr>Eras Demi ITC</vt:lpstr>
      <vt:lpstr>Eras Medium ITC</vt:lpstr>
      <vt:lpstr>Times New Roman</vt:lpstr>
      <vt:lpstr>Verdana</vt:lpstr>
      <vt:lpstr>Wingdings</vt:lpstr>
      <vt:lpstr>Wingdings 3</vt:lpstr>
      <vt:lpstr>ECAM_ACTi_PPT- Cours Light 2003-Travail</vt:lpstr>
      <vt:lpstr>Chapitre</vt:lpstr>
      <vt:lpstr>Standard</vt:lpstr>
      <vt:lpstr>Signature</vt:lpstr>
      <vt:lpstr>Document</vt:lpstr>
      <vt:lpstr>TAXE APPRENTISSAGE  2020 2021</vt:lpstr>
      <vt:lpstr>Equipe Taxe Apprentissage (ETA)</vt:lpstr>
      <vt:lpstr>Organisation</vt:lpstr>
      <vt:lpstr>Quelques chiffres</vt:lpstr>
      <vt:lpstr>Résultats des dernières campagnes (€)</vt:lpstr>
      <vt:lpstr>Contribution de la TA au budget de l’ECAM Lyon</vt:lpstr>
      <vt:lpstr>Calendrier collecte 2020 - 2021</vt:lpstr>
      <vt:lpstr>Cette année encore</vt:lpstr>
      <vt:lpstr>Assujettis/non assujettis à la taxe</vt:lpstr>
      <vt:lpstr>Pourquoi soutenir l’ECAM</vt:lpstr>
      <vt:lpstr>Modalités de versement </vt:lpstr>
      <vt:lpstr>Fonctionnalités de l’annuaire AIE 1/2</vt:lpstr>
      <vt:lpstr>Fonctionnalités de l’annuaire AIE 2/2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TAXE APPRENTISSAGE  2019 2020</dc:title>
  <dc:creator>Prince François-Régis</dc:creator>
  <cp:lastModifiedBy>François Prince</cp:lastModifiedBy>
  <cp:revision>84</cp:revision>
  <dcterms:created xsi:type="dcterms:W3CDTF">2020-01-10T09:54:16Z</dcterms:created>
  <dcterms:modified xsi:type="dcterms:W3CDTF">2021-03-05T06:35:46Z</dcterms:modified>
</cp:coreProperties>
</file>