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jpeg" ContentType="image/jpeg"/>
  <Override PartName="/ppt/media/image29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7.jpeg" ContentType="image/jpeg"/>
  <Override PartName="/ppt/media/image28.png" ContentType="image/png"/>
  <Override PartName="/ppt/media/image30.png" ContentType="image/png"/>
  <Override PartName="/ppt/media/image31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 spc="-1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 spc="-1">
                <a:latin typeface="Times New Roman"/>
              </a:rPr>
              <a:t>&lt;en-tête&gt;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 spc="-1">
                <a:latin typeface="Times New Roman"/>
              </a:rPr>
              <a:t>&lt;date/heure&gt;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 spc="-1">
                <a:latin typeface="Times New Roman"/>
              </a:rPr>
              <a:t>&lt;pied de page&gt;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9FB8956-8921-4739-A157-3DFC22182771}" type="slidenum">
              <a:rPr lang="fr-FR" sz="1400" spc="-1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F7E9436-7594-40B5-8532-5B69ED4968A0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5E755C3-84E1-43EA-BA27-AEA11CD50018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0A5783E-2D50-4E0B-AF2D-BDAE7AE22D0E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38172EE-0BFF-4051-B780-75C82BE81668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39A9B7C-6934-4D30-B4BF-3F22061F1BD2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BDCD253-A3AB-48D3-80C3-C493FAA1B18C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30F8CC3-3CCA-46BF-934B-96D1AD330E7D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 style du 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 style des sous-titres du masque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20/04/2018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D549DF3-95C0-45D9-9092-A13B2B150F8A}" type="slidenum"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>
                <a:latin typeface="Calibri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2400" spc="-1">
                <a:latin typeface="Calibri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Calibri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2000" spc="-1">
                <a:latin typeface="Calibri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Calibri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Calibri"/>
              </a:rPr>
              <a:t>Sixième niveau de plan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 style du titre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planCliquez pour modifier les styles du texte du masque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20/04/2018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0069969-46F8-4567-A923-FD1BD8F8C40C}" type="slidenum"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Conférence «  La filière Bois »</a:t>
            </a: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3600" spc="-1" strike="noStrike">
                <a:solidFill>
                  <a:srgbClr val="8eb4e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 vie d'Ingénieur ECAM Bois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1371600" y="3886200"/>
            <a:ext cx="6656400" cy="213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Groupe ECAM – Bois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Yohann Dournaux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ECAM Bois 2016, MiTek Industrie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20/04/2018</a:t>
            </a:r>
            <a:endParaRPr/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2456280" y="908640"/>
            <a:ext cx="4032000" cy="115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 emploi après l’ECAM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609480" y="1796400"/>
            <a:ext cx="7850520" cy="419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Proposition d’emploi à l’issue de mon cursus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Ingénieur Technico-Commercial chez MiTek France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Fournisseur de connecteurs métalliques pour les fabricants de charpentes industrielles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57200">
              <a:lnSpc>
                <a:spcPct val="100000"/>
              </a:lnSpc>
            </a:pPr>
            <a:endParaRPr/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3420000" y="3040560"/>
            <a:ext cx="1927800" cy="853560"/>
          </a:xfrm>
          <a:prstGeom prst="rect">
            <a:avLst/>
          </a:prstGeom>
          <a:ln>
            <a:noFill/>
          </a:ln>
        </p:spPr>
      </p:pic>
      <p:pic>
        <p:nvPicPr>
          <p:cNvPr id="127" name="Image 7" descr=""/>
          <p:cNvPicPr/>
          <p:nvPr/>
        </p:nvPicPr>
        <p:blipFill>
          <a:blip r:embed="rId2"/>
          <a:stretch/>
        </p:blipFill>
        <p:spPr>
          <a:xfrm>
            <a:off x="609480" y="5148720"/>
            <a:ext cx="2304000" cy="865800"/>
          </a:xfrm>
          <a:prstGeom prst="rect">
            <a:avLst/>
          </a:prstGeom>
          <a:ln>
            <a:noFill/>
          </a:ln>
        </p:spPr>
      </p:pic>
      <p:pic>
        <p:nvPicPr>
          <p:cNvPr id="128" name="Picture 3" descr=""/>
          <p:cNvPicPr/>
          <p:nvPr/>
        </p:nvPicPr>
        <p:blipFill>
          <a:blip r:embed="rId3"/>
          <a:stretch/>
        </p:blipFill>
        <p:spPr>
          <a:xfrm>
            <a:off x="3178800" y="4836960"/>
            <a:ext cx="2436120" cy="1542600"/>
          </a:xfrm>
          <a:prstGeom prst="rect">
            <a:avLst/>
          </a:prstGeom>
          <a:ln>
            <a:noFill/>
          </a:ln>
        </p:spPr>
      </p:pic>
      <p:pic>
        <p:nvPicPr>
          <p:cNvPr id="129" name="Picture 4" descr=""/>
          <p:cNvPicPr/>
          <p:nvPr/>
        </p:nvPicPr>
        <p:blipFill>
          <a:blip r:embed="rId4"/>
          <a:stretch/>
        </p:blipFill>
        <p:spPr>
          <a:xfrm>
            <a:off x="5940000" y="4810320"/>
            <a:ext cx="2833560" cy="15966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 emploi après l’ECAM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609480" y="1796400"/>
            <a:ext cx="7850520" cy="419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 missions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Suivi technique et commercial de la clientèle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Secteur : France, Belgique, Suisse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150 clients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Déplacements :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Maroc, Royaume-Unis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Formation et accompagnement clients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Développement produit – Poutre Posi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57200">
              <a:lnSpc>
                <a:spcPct val="100000"/>
              </a:lnSpc>
            </a:pPr>
            <a:endParaRPr/>
          </a:p>
        </p:txBody>
      </p:sp>
      <p:pic>
        <p:nvPicPr>
          <p:cNvPr id="132" name="Picture 3" descr=""/>
          <p:cNvPicPr/>
          <p:nvPr/>
        </p:nvPicPr>
        <p:blipFill>
          <a:blip r:embed="rId1"/>
          <a:srcRect l="0" t="0" r="0" b="50010"/>
          <a:stretch/>
        </p:blipFill>
        <p:spPr>
          <a:xfrm>
            <a:off x="2211480" y="5013000"/>
            <a:ext cx="4646520" cy="17161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2483640" y="1252800"/>
            <a:ext cx="4032000" cy="1151640"/>
          </a:xfrm>
          <a:prstGeom prst="rect">
            <a:avLst/>
          </a:prstGeom>
          <a:ln>
            <a:noFill/>
          </a:ln>
        </p:spPr>
      </p:pic>
      <p:sp>
        <p:nvSpPr>
          <p:cNvPr id="134" name="TextShape 1"/>
          <p:cNvSpPr txBox="1"/>
          <p:nvPr/>
        </p:nvSpPr>
        <p:spPr>
          <a:xfrm>
            <a:off x="899640" y="2325960"/>
            <a:ext cx="7673760" cy="1130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Merci de votre attention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936360" y="3945600"/>
            <a:ext cx="5256000" cy="152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Yohann DOURNAUX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Ecam Bois 2016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MiTek Industries</a:t>
            </a:r>
            <a:endParaRPr/>
          </a:p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ydournaux@mitek.fr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 études avant l’ECAM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Formation Bois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 STI Option Bois et matériaux associés  - Lycée de L’Elorn (29)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BTS SCBH - Lycée Pierre Simon de Laplace (14) </a:t>
            </a:r>
            <a:endParaRPr/>
          </a:p>
          <a:p>
            <a:r>
              <a:rPr lang="fr-FR" sz="20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Concours d’entrées aux écoles d’ingénieur – </a:t>
            </a:r>
            <a:r>
              <a:rPr b="1" lang="fr-FR" sz="20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Formation continue Bois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Classe Préparatoire aux Grandes Ecoles – Redon (35)</a:t>
            </a:r>
            <a:endParaRPr/>
          </a:p>
          <a:p>
            <a:r>
              <a:rPr lang="fr-FR" sz="2000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Concours d’entrées aux écoles d’ingénieur – </a:t>
            </a:r>
            <a:r>
              <a:rPr b="1" lang="fr-FR" sz="2000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Bois</a:t>
            </a:r>
            <a:r>
              <a:rPr lang="fr-FR" sz="2000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fr-FR" sz="2000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Alternance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Expérience professionnelle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Charpentier | SARL QUEINNEC Bois &amp; Tradition (29)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Métreur | Groupe ISB - PBM Import (35)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endParaRPr/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7019280" y="5324040"/>
            <a:ext cx="1656000" cy="1298160"/>
          </a:xfrm>
          <a:prstGeom prst="rect">
            <a:avLst/>
          </a:prstGeom>
          <a:ln>
            <a:noFill/>
          </a:ln>
        </p:spPr>
      </p:pic>
      <p:pic>
        <p:nvPicPr>
          <p:cNvPr id="90" name="Picture 3" descr=""/>
          <p:cNvPicPr/>
          <p:nvPr/>
        </p:nvPicPr>
        <p:blipFill>
          <a:blip r:embed="rId2"/>
          <a:stretch/>
        </p:blipFill>
        <p:spPr>
          <a:xfrm>
            <a:off x="6879960" y="4293000"/>
            <a:ext cx="1933920" cy="76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 apprentissage à l’ECAM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41472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8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Spécialisation 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6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Ingénieur de spécialité par alternance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6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Bois, Construction, Energie, Négoce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8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Lieu de la formation 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6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Centre ECAM Ain Bourg-en-Bresse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fr-FR" sz="8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Entreprise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6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Charpentes Françaises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fr-FR" sz="8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Partenaires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6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MFR de Cormaranche-en-Bugey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6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CCI de l’Ain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6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NEOPOLIS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6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Arts &amp; Métiers ParisTech Cluny.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fr-FR" sz="8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Promo 2016 </a:t>
            </a:r>
            <a:endParaRPr/>
          </a:p>
          <a:p>
            <a:pPr lvl="1" marL="743040" indent="-285480">
              <a:lnSpc>
                <a:spcPct val="100000"/>
              </a:lnSpc>
              <a:buFont typeface="Courier New"/>
              <a:buChar char="o"/>
            </a:pPr>
            <a:r>
              <a:rPr lang="fr-FR" sz="6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personnes </a:t>
            </a:r>
            <a:endParaRPr/>
          </a:p>
          <a:p>
            <a:pPr>
              <a:lnSpc>
                <a:spcPct val="100000"/>
              </a:lnSpc>
            </a:pPr>
            <a:r>
              <a:rPr lang="fr-FR" sz="5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3" name="Picture 10" descr=""/>
          <p:cNvPicPr/>
          <p:nvPr/>
        </p:nvPicPr>
        <p:blipFill>
          <a:blip r:embed="rId1"/>
          <a:stretch/>
        </p:blipFill>
        <p:spPr>
          <a:xfrm>
            <a:off x="4309200" y="2494440"/>
            <a:ext cx="4464000" cy="3348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043640" y="1417680"/>
            <a:ext cx="7560360" cy="4819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20000"/>
              </a:lnSpc>
            </a:pPr>
            <a:r>
              <a:rPr lang="fr-FR" sz="2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Rythme de la formation (Ecole – Entreprise)</a:t>
            </a:r>
            <a:r>
              <a:rPr lang="fr-FR" sz="3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1ère année : 50% - 50%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2ème année : 40% - 60%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3ème année : 10% - 90%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Nombre de trajets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1ère année : 26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2ème année : 32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3ème année : 10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Soit </a:t>
            </a:r>
            <a:r>
              <a:rPr b="1" lang="fr-FR" sz="20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60 000 km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3 ans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122400" y="2170800"/>
            <a:ext cx="5245560" cy="36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Picture 3" descr=""/>
          <p:cNvPicPr/>
          <p:nvPr/>
        </p:nvPicPr>
        <p:blipFill>
          <a:blip r:embed="rId2"/>
          <a:stretch/>
        </p:blipFill>
        <p:spPr>
          <a:xfrm>
            <a:off x="4180320" y="5301360"/>
            <a:ext cx="837720" cy="83772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"/>
          <p:cNvPicPr/>
          <p:nvPr/>
        </p:nvPicPr>
        <p:blipFill>
          <a:blip r:embed="rId3"/>
          <a:stretch/>
        </p:blipFill>
        <p:spPr>
          <a:xfrm>
            <a:off x="4180320" y="4725000"/>
            <a:ext cx="1088640" cy="493200"/>
          </a:xfrm>
          <a:prstGeom prst="rect">
            <a:avLst/>
          </a:prstGeom>
          <a:ln>
            <a:noFill/>
          </a:ln>
        </p:spPr>
      </p:pic>
      <p:pic>
        <p:nvPicPr>
          <p:cNvPr id="98" name="Picture 8" descr=""/>
          <p:cNvPicPr/>
          <p:nvPr/>
        </p:nvPicPr>
        <p:blipFill>
          <a:blip r:embed="rId4"/>
          <a:stretch/>
        </p:blipFill>
        <p:spPr>
          <a:xfrm>
            <a:off x="451800" y="4122000"/>
            <a:ext cx="1052640" cy="30564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 apprentissage à l’ECAM</a:t>
            </a:r>
            <a:endParaRPr/>
          </a:p>
        </p:txBody>
      </p:sp>
      <p:sp>
        <p:nvSpPr>
          <p:cNvPr id="100" name="CustomShape 3"/>
          <p:cNvSpPr/>
          <p:nvPr/>
        </p:nvSpPr>
        <p:spPr>
          <a:xfrm>
            <a:off x="8460360" y="2093400"/>
            <a:ext cx="360" cy="100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 apprentissage à l’ECAM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suivi pédagogique complet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95959"/>
              </a:buClr>
              <a:buFont typeface="Arial"/>
              <a:buChar char="–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Réunions des tuteurs entreprises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95959"/>
              </a:buClr>
              <a:buFont typeface="Arial"/>
              <a:buChar char="–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Visites du tuteur pédagogique en entreprise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95959"/>
              </a:buClr>
              <a:buFont typeface="Arial"/>
              <a:buChar char="–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Entretiens réguliers</a:t>
            </a:r>
            <a:endParaRPr/>
          </a:p>
          <a:p>
            <a:endParaRPr/>
          </a:p>
          <a:p>
            <a:pPr marL="57240">
              <a:lnSpc>
                <a:spcPct val="100000"/>
              </a:lnSpc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Système d’évaluation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95959"/>
              </a:buClr>
              <a:buFont typeface="Arial"/>
              <a:buChar char="–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Unités d’enseignement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95959"/>
              </a:buClr>
              <a:buFont typeface="Arial"/>
              <a:buChar char="–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Eléments Constitutifs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95959"/>
              </a:buClr>
              <a:buFont typeface="Arial"/>
              <a:buChar char="–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Nombre de crédit ECTS (180 sur 3 ans)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95959"/>
              </a:buClr>
              <a:buFont typeface="Arial"/>
              <a:buChar char="–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Evaluations / Rattrapages…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95959"/>
              </a:buClr>
              <a:buFont typeface="Arial"/>
              <a:buChar char="–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Objectif TOEIC</a:t>
            </a:r>
            <a:endParaRPr/>
          </a:p>
          <a:p>
            <a:pPr marL="57240">
              <a:lnSpc>
                <a:spcPct val="100000"/>
              </a:lnSpc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/>
          </a:p>
          <a:p>
            <a:pPr marL="57240">
              <a:lnSpc>
                <a:spcPct val="100000"/>
              </a:lnSpc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Missions en entreprise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595959"/>
              </a:buClr>
              <a:buFont typeface="Arial"/>
              <a:buChar char="–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Montée en compétences </a:t>
            </a:r>
            <a:endParaRPr/>
          </a:p>
          <a:p>
            <a:pPr lvl="2" marL="1143000" indent="-2282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Renforcer sa connaissance de l’entreprise </a:t>
            </a:r>
            <a:endParaRPr/>
          </a:p>
          <a:p>
            <a:pPr lvl="2" marL="1143000" indent="-2282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Mise en œuvre 3 projets industriels</a:t>
            </a:r>
            <a:endParaRPr/>
          </a:p>
          <a:p>
            <a:pPr lvl="2" marL="1143000" indent="-2282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Réaliser une mission à l’étranger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3" name="Picture 1" descr=""/>
          <p:cNvPicPr/>
          <p:nvPr/>
        </p:nvPicPr>
        <p:blipFill>
          <a:blip r:embed="rId1"/>
          <a:stretch/>
        </p:blipFill>
        <p:spPr>
          <a:xfrm>
            <a:off x="5292000" y="1917000"/>
            <a:ext cx="3600000" cy="1754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4" name="Picture 3" descr=""/>
          <p:cNvPicPr/>
          <p:nvPr/>
        </p:nvPicPr>
        <p:blipFill>
          <a:blip r:embed="rId2"/>
          <a:stretch/>
        </p:blipFill>
        <p:spPr>
          <a:xfrm>
            <a:off x="6053760" y="4005000"/>
            <a:ext cx="2364480" cy="2364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 vie à l’ECAM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543600" y="1484640"/>
            <a:ext cx="82292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 3 projets en entreprise :</a:t>
            </a:r>
            <a:endParaRPr/>
          </a:p>
          <a:p>
            <a:pPr lvl="1" marL="857160" indent="-456840">
              <a:lnSpc>
                <a:spcPct val="100000"/>
              </a:lnSpc>
              <a:buClr>
                <a:srgbClr val="808080"/>
              </a:buClr>
              <a:buFont typeface="Calibri"/>
              <a:buAutoNum type="arabicPeriod"/>
            </a:pPr>
            <a:r>
              <a:rPr lang="fr-FR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 de conception commune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1696320" y="2277000"/>
            <a:ext cx="5923440" cy="43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 vie à l’ECAM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543600" y="1484640"/>
            <a:ext cx="82292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 3 projets en entreprise :</a:t>
            </a:r>
            <a:endParaRPr/>
          </a:p>
          <a:p>
            <a:pPr marL="399960">
              <a:lnSpc>
                <a:spcPct val="100000"/>
              </a:lnSpc>
            </a:pPr>
            <a:r>
              <a:rPr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Déploiement d’un nouveau logiciel de conception et de fabrication</a:t>
            </a:r>
            <a:endParaRPr/>
          </a:p>
          <a:p>
            <a:pPr lvl="2" marL="1143000" indent="-3427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Transition aux Eurocodes (Normes européennes de calcul de structure)</a:t>
            </a:r>
            <a:endParaRPr/>
          </a:p>
          <a:p>
            <a:pPr lvl="2" marL="1143000" indent="-3427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 Sites de fabrication</a:t>
            </a:r>
            <a:endParaRPr/>
          </a:p>
          <a:p>
            <a:pPr lvl="2" marL="1143000" indent="-3427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60 techniciens BE et métreurs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99960">
              <a:lnSpc>
                <a:spcPct val="100000"/>
              </a:lnSpc>
            </a:pPr>
            <a:r>
              <a:rPr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Réorganisation et uniformisation des processus liés au métier de la Charpente industrielle</a:t>
            </a:r>
            <a:endParaRPr/>
          </a:p>
          <a:p>
            <a:pPr lvl="2" marL="1143000" indent="-3427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Objectif : Ne pas impacter la productivité BE</a:t>
            </a:r>
            <a:endParaRPr/>
          </a:p>
          <a:p>
            <a:pPr lvl="2" marL="1143000" indent="-3427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Mise en place d’outils communs</a:t>
            </a:r>
            <a:endParaRPr/>
          </a:p>
          <a:p>
            <a:pPr lvl="2" marL="1143000" indent="-3427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Mutualisation du savoir-faire </a:t>
            </a:r>
            <a:endParaRPr/>
          </a:p>
          <a:p>
            <a:pPr lvl="2" marL="1143000" indent="-3427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Cession entre sites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5178600" y="4500720"/>
            <a:ext cx="3777480" cy="2303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11" name="Picture 2" descr=""/>
          <p:cNvPicPr/>
          <p:nvPr/>
        </p:nvPicPr>
        <p:blipFill>
          <a:blip r:embed="rId2"/>
          <a:stretch/>
        </p:blipFill>
        <p:spPr>
          <a:xfrm>
            <a:off x="7067520" y="1060920"/>
            <a:ext cx="1809360" cy="8474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"/>
          <p:cNvPicPr/>
          <p:nvPr/>
        </p:nvPicPr>
        <p:blipFill>
          <a:blip r:embed="rId1"/>
          <a:stretch/>
        </p:blipFill>
        <p:spPr>
          <a:xfrm>
            <a:off x="3380760" y="4679280"/>
            <a:ext cx="1703160" cy="1787400"/>
          </a:xfrm>
          <a:prstGeom prst="rect">
            <a:avLst/>
          </a:prstGeom>
          <a:ln>
            <a:noFill/>
          </a:ln>
        </p:spPr>
      </p:pic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 apprentissage à l’ECAM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Esprit ECAM Lyon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1f497d"/>
              </a:buClr>
              <a:buFont typeface="Arial"/>
              <a:buChar char="–"/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Parrainage 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1f497d"/>
              </a:buClr>
              <a:buFont typeface="Arial"/>
              <a:buChar char="–"/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Journées portes ouvertes 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1f497d"/>
              </a:buClr>
              <a:buFont typeface="Arial"/>
              <a:buChar char="–"/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Gala ECAM – Cérémonie de remise des diplômes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Associations et Clubs 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1f497d"/>
              </a:buClr>
              <a:buFont typeface="Arial"/>
              <a:buChar char="–"/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AEI (Association des Elèves Ingénieurs)</a:t>
            </a:r>
            <a:endParaRPr/>
          </a:p>
          <a:p>
            <a:pPr lvl="2" marL="1143000" indent="-2282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Soirées organisées</a:t>
            </a:r>
            <a:endParaRPr/>
          </a:p>
          <a:p>
            <a:pPr lvl="2" marL="1143000" indent="-2282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Week-End Intégration (WEI)</a:t>
            </a:r>
            <a:r>
              <a:rPr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1f497d"/>
              </a:buClr>
              <a:buFont typeface="Arial"/>
              <a:buChar char="–"/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Just Wood It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5" name="Picture 2" descr=""/>
          <p:cNvPicPr/>
          <p:nvPr/>
        </p:nvPicPr>
        <p:blipFill>
          <a:blip r:embed="rId2"/>
          <a:stretch/>
        </p:blipFill>
        <p:spPr>
          <a:xfrm>
            <a:off x="5546520" y="3429000"/>
            <a:ext cx="3196800" cy="239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 vie à l’ECAM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Mission à l’étranger en Suède 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Entreprise : MiTek Europe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 marL="743040" indent="-285480">
              <a:lnSpc>
                <a:spcPct val="100000"/>
              </a:lnSpc>
              <a:buClr>
                <a:srgbClr val="1f497d"/>
              </a:buClr>
              <a:buFont typeface="Arial"/>
              <a:buChar char="–"/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Retour d’expérience du déploiement du logiciel Pamir.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1f497d"/>
              </a:buClr>
              <a:buFont typeface="Arial"/>
              <a:buChar char="–"/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Enrichissement personnel &amp; professionnel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1f497d"/>
              </a:buClr>
              <a:buFont typeface="Arial"/>
              <a:buChar char="–"/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Immerger dans une culture différente </a:t>
            </a:r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6867720" y="332640"/>
            <a:ext cx="1913040" cy="1198800"/>
          </a:xfrm>
          <a:prstGeom prst="rect">
            <a:avLst/>
          </a:prstGeom>
          <a:ln>
            <a:noFill/>
          </a:ln>
        </p:spPr>
      </p:pic>
      <p:pic>
        <p:nvPicPr>
          <p:cNvPr id="119" name="Picture 6" descr=""/>
          <p:cNvPicPr/>
          <p:nvPr/>
        </p:nvPicPr>
        <p:blipFill>
          <a:blip r:embed="rId2"/>
          <a:stretch/>
        </p:blipFill>
        <p:spPr>
          <a:xfrm>
            <a:off x="4858200" y="3972600"/>
            <a:ext cx="3922200" cy="2647080"/>
          </a:xfrm>
          <a:prstGeom prst="rect">
            <a:avLst/>
          </a:prstGeom>
          <a:ln>
            <a:noFill/>
          </a:ln>
        </p:spPr>
      </p:pic>
      <p:pic>
        <p:nvPicPr>
          <p:cNvPr id="120" name="Picture 2" descr=""/>
          <p:cNvPicPr/>
          <p:nvPr/>
        </p:nvPicPr>
        <p:blipFill>
          <a:blip r:embed="rId3"/>
          <a:stretch/>
        </p:blipFill>
        <p:spPr>
          <a:xfrm>
            <a:off x="1043640" y="4221000"/>
            <a:ext cx="3227760" cy="21502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21" name="Picture 4" descr=""/>
          <p:cNvPicPr/>
          <p:nvPr/>
        </p:nvPicPr>
        <p:blipFill>
          <a:blip r:embed="rId4"/>
          <a:stretch/>
        </p:blipFill>
        <p:spPr>
          <a:xfrm>
            <a:off x="7305120" y="1731960"/>
            <a:ext cx="864000" cy="844200"/>
          </a:xfrm>
          <a:prstGeom prst="rect">
            <a:avLst/>
          </a:prstGeom>
          <a:ln>
            <a:noFill/>
          </a:ln>
        </p:spPr>
      </p:pic>
      <p:pic>
        <p:nvPicPr>
          <p:cNvPr id="122" name="Picture 6" descr=""/>
          <p:cNvPicPr/>
          <p:nvPr/>
        </p:nvPicPr>
        <p:blipFill>
          <a:blip r:embed="rId5"/>
          <a:stretch/>
        </p:blipFill>
        <p:spPr>
          <a:xfrm>
            <a:off x="8053200" y="2274120"/>
            <a:ext cx="63720" cy="50760"/>
          </a:xfrm>
          <a:prstGeom prst="rect">
            <a:avLst/>
          </a:prstGeom>
          <a:ln>
            <a:noFill/>
          </a:ln>
        </p:spPr>
      </p:pic>
      <p:pic>
        <p:nvPicPr>
          <p:cNvPr id="123" name="Picture 7" descr=""/>
          <p:cNvPicPr/>
          <p:nvPr/>
        </p:nvPicPr>
        <p:blipFill>
          <a:blip r:embed="rId6"/>
          <a:stretch/>
        </p:blipFill>
        <p:spPr>
          <a:xfrm>
            <a:off x="8053200" y="1731960"/>
            <a:ext cx="58320" cy="586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Application>LibreOffice/5.0.2.2$Windows_x86 LibreOffice_project/37b43f919e4de5eeaca9b9755ed688758a8251fe</Application>
  <Paragraphs>132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2018-04-17T18:55:03Z</dcterms:created>
  <dc:creator>Yohann Dournaux</dc:creator>
  <dc:language>fr-FR</dc:language>
  <cp:lastModifiedBy>Yohann Dournaux</cp:lastModifiedBy>
  <dcterms:modified xsi:type="dcterms:W3CDTF">2018-04-20T06:07:34Z</dcterms:modified>
  <cp:revision>44</cp:revision>
  <dc:title>Conférence «  La filière Bois » Ma vie d'Ingénieur ECAM Bois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